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48"/>
  </p:notesMasterIdLst>
  <p:sldIdLst>
    <p:sldId id="574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601" r:id="rId11"/>
    <p:sldId id="583" r:id="rId12"/>
    <p:sldId id="584" r:id="rId13"/>
    <p:sldId id="585" r:id="rId14"/>
    <p:sldId id="600" r:id="rId15"/>
    <p:sldId id="586" r:id="rId16"/>
    <p:sldId id="587" r:id="rId17"/>
    <p:sldId id="588" r:id="rId18"/>
    <p:sldId id="589" r:id="rId19"/>
    <p:sldId id="590" r:id="rId20"/>
    <p:sldId id="591" r:id="rId21"/>
    <p:sldId id="594" r:id="rId22"/>
    <p:sldId id="595" r:id="rId23"/>
    <p:sldId id="596" r:id="rId24"/>
    <p:sldId id="597" r:id="rId25"/>
    <p:sldId id="599" r:id="rId26"/>
    <p:sldId id="318" r:id="rId27"/>
    <p:sldId id="348" r:id="rId28"/>
    <p:sldId id="340" r:id="rId29"/>
    <p:sldId id="343" r:id="rId30"/>
    <p:sldId id="345" r:id="rId31"/>
    <p:sldId id="382" r:id="rId32"/>
    <p:sldId id="383" r:id="rId33"/>
    <p:sldId id="385" r:id="rId34"/>
    <p:sldId id="386" r:id="rId35"/>
    <p:sldId id="359" r:id="rId36"/>
    <p:sldId id="360" r:id="rId37"/>
    <p:sldId id="361" r:id="rId38"/>
    <p:sldId id="355" r:id="rId39"/>
    <p:sldId id="358" r:id="rId40"/>
    <p:sldId id="387" r:id="rId41"/>
    <p:sldId id="350" r:id="rId42"/>
    <p:sldId id="353" r:id="rId43"/>
    <p:sldId id="388" r:id="rId44"/>
    <p:sldId id="572" r:id="rId45"/>
    <p:sldId id="573" r:id="rId46"/>
    <p:sldId id="571" r:id="rId4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356" y="114"/>
      </p:cViewPr>
      <p:guideLst>
        <p:guide orient="horz" pos="23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C5AE9-8EB1-4F75-BDD9-C76E19CA643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891F4C-2EA5-47DD-A6FC-00612E28AA0E}">
      <dgm:prSet/>
      <dgm:spPr/>
      <dgm:t>
        <a:bodyPr/>
        <a:lstStyle/>
        <a:p>
          <a:r>
            <a:rPr lang="pl-PL"/>
            <a:t>Korozja jest zjawiskiem naturalnym,</a:t>
          </a:r>
          <a:endParaRPr lang="en-US"/>
        </a:p>
      </dgm:t>
    </dgm:pt>
    <dgm:pt modelId="{DFE6BBA8-58AD-4234-9B6A-2C90D26C7C26}" type="parTrans" cxnId="{0AA8DD53-C488-46A3-A98D-80C9ABC79392}">
      <dgm:prSet/>
      <dgm:spPr/>
      <dgm:t>
        <a:bodyPr/>
        <a:lstStyle/>
        <a:p>
          <a:endParaRPr lang="en-US"/>
        </a:p>
      </dgm:t>
    </dgm:pt>
    <dgm:pt modelId="{101B53FE-554C-448D-A4DD-BCFDD807B763}" type="sibTrans" cxnId="{0AA8DD53-C488-46A3-A98D-80C9ABC79392}">
      <dgm:prSet/>
      <dgm:spPr/>
      <dgm:t>
        <a:bodyPr/>
        <a:lstStyle/>
        <a:p>
          <a:endParaRPr lang="en-US"/>
        </a:p>
      </dgm:t>
    </dgm:pt>
    <dgm:pt modelId="{6941FD53-AE99-4E26-AE2B-5E7EE96C0964}">
      <dgm:prSet/>
      <dgm:spPr/>
      <dgm:t>
        <a:bodyPr/>
        <a:lstStyle/>
        <a:p>
          <a:r>
            <a:rPr lang="pl-PL" dirty="0"/>
            <a:t>Całkowite jej zahamowanie jest bardzo trudne i nie zawsze celowe,</a:t>
          </a:r>
          <a:endParaRPr lang="en-US" dirty="0"/>
        </a:p>
      </dgm:t>
    </dgm:pt>
    <dgm:pt modelId="{8388CBD7-5AC8-4193-AD51-92743E7DC9B6}" type="parTrans" cxnId="{8035B52A-74D2-44CC-8711-E46C1A1F685D}">
      <dgm:prSet/>
      <dgm:spPr/>
      <dgm:t>
        <a:bodyPr/>
        <a:lstStyle/>
        <a:p>
          <a:endParaRPr lang="en-US"/>
        </a:p>
      </dgm:t>
    </dgm:pt>
    <dgm:pt modelId="{64E0753B-3E86-430B-B026-67EE627B3CA2}" type="sibTrans" cxnId="{8035B52A-74D2-44CC-8711-E46C1A1F685D}">
      <dgm:prSet/>
      <dgm:spPr/>
      <dgm:t>
        <a:bodyPr/>
        <a:lstStyle/>
        <a:p>
          <a:endParaRPr lang="en-US"/>
        </a:p>
      </dgm:t>
    </dgm:pt>
    <dgm:pt modelId="{3ADD618D-FBB9-4A31-8B2F-6C4B877890A5}">
      <dgm:prSet/>
      <dgm:spPr/>
      <dgm:t>
        <a:bodyPr/>
        <a:lstStyle/>
        <a:p>
          <a:r>
            <a:rPr lang="pl-PL"/>
            <a:t>Są duże problemy z tworzywami sztucznymi ulegającymi degradacji bardzo wolno,</a:t>
          </a:r>
          <a:endParaRPr lang="en-US"/>
        </a:p>
      </dgm:t>
    </dgm:pt>
    <dgm:pt modelId="{6ACBCD1B-047A-4600-9241-FE78BEBF440B}" type="parTrans" cxnId="{E96946E4-AC8C-4D40-809B-275F447E9C65}">
      <dgm:prSet/>
      <dgm:spPr/>
      <dgm:t>
        <a:bodyPr/>
        <a:lstStyle/>
        <a:p>
          <a:endParaRPr lang="en-US"/>
        </a:p>
      </dgm:t>
    </dgm:pt>
    <dgm:pt modelId="{00CE7801-3249-4E3E-961D-F3522FB3D437}" type="sibTrans" cxnId="{E96946E4-AC8C-4D40-809B-275F447E9C65}">
      <dgm:prSet/>
      <dgm:spPr/>
      <dgm:t>
        <a:bodyPr/>
        <a:lstStyle/>
        <a:p>
          <a:endParaRPr lang="en-US"/>
        </a:p>
      </dgm:t>
    </dgm:pt>
    <dgm:pt modelId="{CB260527-A991-4F99-83A3-C90C7D34E2EF}">
      <dgm:prSet/>
      <dgm:spPr/>
      <dgm:t>
        <a:bodyPr/>
        <a:lstStyle/>
        <a:p>
          <a:r>
            <a:rPr lang="pl-PL"/>
            <a:t>Procesy korozyjne są często pożyteczne – trawienie metali, baterie, warstwy pasywne.</a:t>
          </a:r>
          <a:endParaRPr lang="en-US"/>
        </a:p>
      </dgm:t>
    </dgm:pt>
    <dgm:pt modelId="{D246D4AF-4EED-4712-91A2-283AEF780892}" type="parTrans" cxnId="{F67FDA03-4F47-4596-B3FE-5898F5DE08F6}">
      <dgm:prSet/>
      <dgm:spPr/>
      <dgm:t>
        <a:bodyPr/>
        <a:lstStyle/>
        <a:p>
          <a:endParaRPr lang="en-US"/>
        </a:p>
      </dgm:t>
    </dgm:pt>
    <dgm:pt modelId="{A5603E67-211A-4238-AA89-A09B2F733CDA}" type="sibTrans" cxnId="{F67FDA03-4F47-4596-B3FE-5898F5DE08F6}">
      <dgm:prSet/>
      <dgm:spPr/>
      <dgm:t>
        <a:bodyPr/>
        <a:lstStyle/>
        <a:p>
          <a:endParaRPr lang="en-US"/>
        </a:p>
      </dgm:t>
    </dgm:pt>
    <dgm:pt modelId="{1F54C9BB-1C1E-4B7D-A270-9F0E6E25F9C5}" type="pres">
      <dgm:prSet presAssocID="{360C5AE9-8EB1-4F75-BDD9-C76E19CA64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7AE270F-0F60-4BD2-9DEE-3A546CC6C82A}" type="pres">
      <dgm:prSet presAssocID="{360C5AE9-8EB1-4F75-BDD9-C76E19CA6437}" presName="dummyMaxCanvas" presStyleCnt="0">
        <dgm:presLayoutVars/>
      </dgm:prSet>
      <dgm:spPr/>
    </dgm:pt>
    <dgm:pt modelId="{6189338D-D305-475C-B82F-D882852F9FCA}" type="pres">
      <dgm:prSet presAssocID="{360C5AE9-8EB1-4F75-BDD9-C76E19CA643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BC10AE-AEF5-4FF2-B353-BBA8ADA6EFD2}" type="pres">
      <dgm:prSet presAssocID="{360C5AE9-8EB1-4F75-BDD9-C76E19CA6437}" presName="FourNodes_2" presStyleLbl="node1" presStyleIdx="1" presStyleCnt="4" custScaleX="1117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0603D6-AF50-4C20-B41D-2F4CF90AD3B5}" type="pres">
      <dgm:prSet presAssocID="{360C5AE9-8EB1-4F75-BDD9-C76E19CA643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EE2790-B4EC-4073-93BA-D0EA8401B346}" type="pres">
      <dgm:prSet presAssocID="{360C5AE9-8EB1-4F75-BDD9-C76E19CA643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AF56D8-060F-46B3-BCAE-2A78EF013264}" type="pres">
      <dgm:prSet presAssocID="{360C5AE9-8EB1-4F75-BDD9-C76E19CA643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FEB2D7-A830-4F56-AAF1-9B465ED7572C}" type="pres">
      <dgm:prSet presAssocID="{360C5AE9-8EB1-4F75-BDD9-C76E19CA643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D2D5A4-CBEF-4E7B-A055-3D40DF534506}" type="pres">
      <dgm:prSet presAssocID="{360C5AE9-8EB1-4F75-BDD9-C76E19CA643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55BEB4-824E-4126-9392-6FFBDD12C099}" type="pres">
      <dgm:prSet presAssocID="{360C5AE9-8EB1-4F75-BDD9-C76E19CA643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0840C9-E3FE-4298-8A61-7C375DDA9AE3}" type="pres">
      <dgm:prSet presAssocID="{360C5AE9-8EB1-4F75-BDD9-C76E19CA643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8055A4-32CF-4CCD-9642-6E6F1886ED67}" type="pres">
      <dgm:prSet presAssocID="{360C5AE9-8EB1-4F75-BDD9-C76E19CA643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0C75E0-11D5-496C-935A-698FD5DDDF66}" type="pres">
      <dgm:prSet presAssocID="{360C5AE9-8EB1-4F75-BDD9-C76E19CA643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D014C6F-D098-43C1-8F77-CBF94A41BF62}" type="presOf" srcId="{101B53FE-554C-448D-A4DD-BCFDD807B763}" destId="{21AF56D8-060F-46B3-BCAE-2A78EF013264}" srcOrd="0" destOrd="0" presId="urn:microsoft.com/office/officeart/2005/8/layout/vProcess5"/>
    <dgm:cxn modelId="{85CDE8F4-1A1F-457A-A821-E8F13A47384A}" type="presOf" srcId="{6941FD53-AE99-4E26-AE2B-5E7EE96C0964}" destId="{E60840C9-E3FE-4298-8A61-7C375DDA9AE3}" srcOrd="1" destOrd="0" presId="urn:microsoft.com/office/officeart/2005/8/layout/vProcess5"/>
    <dgm:cxn modelId="{B4B8082B-D1EC-43BD-BB98-738EFEF4919B}" type="presOf" srcId="{00CE7801-3249-4E3E-961D-F3522FB3D437}" destId="{6ED2D5A4-CBEF-4E7B-A055-3D40DF534506}" srcOrd="0" destOrd="0" presId="urn:microsoft.com/office/officeart/2005/8/layout/vProcess5"/>
    <dgm:cxn modelId="{70DB7FC8-7FB8-40C3-B718-77E23D51FFA5}" type="presOf" srcId="{6941FD53-AE99-4E26-AE2B-5E7EE96C0964}" destId="{C1BC10AE-AEF5-4FF2-B353-BBA8ADA6EFD2}" srcOrd="0" destOrd="0" presId="urn:microsoft.com/office/officeart/2005/8/layout/vProcess5"/>
    <dgm:cxn modelId="{E8BEFABF-4405-4B62-B8F9-0747412FA61E}" type="presOf" srcId="{B8891F4C-2EA5-47DD-A6FC-00612E28AA0E}" destId="{6189338D-D305-475C-B82F-D882852F9FCA}" srcOrd="0" destOrd="0" presId="urn:microsoft.com/office/officeart/2005/8/layout/vProcess5"/>
    <dgm:cxn modelId="{18B4B0BA-F182-4967-83A3-71498F9767D8}" type="presOf" srcId="{360C5AE9-8EB1-4F75-BDD9-C76E19CA6437}" destId="{1F54C9BB-1C1E-4B7D-A270-9F0E6E25F9C5}" srcOrd="0" destOrd="0" presId="urn:microsoft.com/office/officeart/2005/8/layout/vProcess5"/>
    <dgm:cxn modelId="{0AA8DD53-C488-46A3-A98D-80C9ABC79392}" srcId="{360C5AE9-8EB1-4F75-BDD9-C76E19CA6437}" destId="{B8891F4C-2EA5-47DD-A6FC-00612E28AA0E}" srcOrd="0" destOrd="0" parTransId="{DFE6BBA8-58AD-4234-9B6A-2C90D26C7C26}" sibTransId="{101B53FE-554C-448D-A4DD-BCFDD807B763}"/>
    <dgm:cxn modelId="{E96946E4-AC8C-4D40-809B-275F447E9C65}" srcId="{360C5AE9-8EB1-4F75-BDD9-C76E19CA6437}" destId="{3ADD618D-FBB9-4A31-8B2F-6C4B877890A5}" srcOrd="2" destOrd="0" parTransId="{6ACBCD1B-047A-4600-9241-FE78BEBF440B}" sibTransId="{00CE7801-3249-4E3E-961D-F3522FB3D437}"/>
    <dgm:cxn modelId="{22CB86B2-9116-425F-8ACA-7B5AA3CFF6C0}" type="presOf" srcId="{B8891F4C-2EA5-47DD-A6FC-00612E28AA0E}" destId="{6B55BEB4-824E-4126-9392-6FFBDD12C099}" srcOrd="1" destOrd="0" presId="urn:microsoft.com/office/officeart/2005/8/layout/vProcess5"/>
    <dgm:cxn modelId="{41FA7BE0-D2D3-4506-A051-DF7B919C1718}" type="presOf" srcId="{CB260527-A991-4F99-83A3-C90C7D34E2EF}" destId="{120C75E0-11D5-496C-935A-698FD5DDDF66}" srcOrd="1" destOrd="0" presId="urn:microsoft.com/office/officeart/2005/8/layout/vProcess5"/>
    <dgm:cxn modelId="{8035B52A-74D2-44CC-8711-E46C1A1F685D}" srcId="{360C5AE9-8EB1-4F75-BDD9-C76E19CA6437}" destId="{6941FD53-AE99-4E26-AE2B-5E7EE96C0964}" srcOrd="1" destOrd="0" parTransId="{8388CBD7-5AC8-4193-AD51-92743E7DC9B6}" sibTransId="{64E0753B-3E86-430B-B026-67EE627B3CA2}"/>
    <dgm:cxn modelId="{843FAA8E-DC4C-4F4D-958C-311837796F0C}" type="presOf" srcId="{64E0753B-3E86-430B-B026-67EE627B3CA2}" destId="{25FEB2D7-A830-4F56-AAF1-9B465ED7572C}" srcOrd="0" destOrd="0" presId="urn:microsoft.com/office/officeart/2005/8/layout/vProcess5"/>
    <dgm:cxn modelId="{E82ED26B-589D-4E4B-A733-5E2476A57312}" type="presOf" srcId="{3ADD618D-FBB9-4A31-8B2F-6C4B877890A5}" destId="{D98055A4-32CF-4CCD-9642-6E6F1886ED67}" srcOrd="1" destOrd="0" presId="urn:microsoft.com/office/officeart/2005/8/layout/vProcess5"/>
    <dgm:cxn modelId="{FB5C3BA5-5194-4DCF-94A9-6B1B54770B1B}" type="presOf" srcId="{CB260527-A991-4F99-83A3-C90C7D34E2EF}" destId="{07EE2790-B4EC-4073-93BA-D0EA8401B346}" srcOrd="0" destOrd="0" presId="urn:microsoft.com/office/officeart/2005/8/layout/vProcess5"/>
    <dgm:cxn modelId="{8D7FE787-9285-45AB-A138-C2653CF603FA}" type="presOf" srcId="{3ADD618D-FBB9-4A31-8B2F-6C4B877890A5}" destId="{680603D6-AF50-4C20-B41D-2F4CF90AD3B5}" srcOrd="0" destOrd="0" presId="urn:microsoft.com/office/officeart/2005/8/layout/vProcess5"/>
    <dgm:cxn modelId="{F67FDA03-4F47-4596-B3FE-5898F5DE08F6}" srcId="{360C5AE9-8EB1-4F75-BDD9-C76E19CA6437}" destId="{CB260527-A991-4F99-83A3-C90C7D34E2EF}" srcOrd="3" destOrd="0" parTransId="{D246D4AF-4EED-4712-91A2-283AEF780892}" sibTransId="{A5603E67-211A-4238-AA89-A09B2F733CDA}"/>
    <dgm:cxn modelId="{0D27F85A-F9EB-4E00-B747-694617DA0D09}" type="presParOf" srcId="{1F54C9BB-1C1E-4B7D-A270-9F0E6E25F9C5}" destId="{D7AE270F-0F60-4BD2-9DEE-3A546CC6C82A}" srcOrd="0" destOrd="0" presId="urn:microsoft.com/office/officeart/2005/8/layout/vProcess5"/>
    <dgm:cxn modelId="{7B873298-540D-4428-9154-0532C56C8E44}" type="presParOf" srcId="{1F54C9BB-1C1E-4B7D-A270-9F0E6E25F9C5}" destId="{6189338D-D305-475C-B82F-D882852F9FCA}" srcOrd="1" destOrd="0" presId="urn:microsoft.com/office/officeart/2005/8/layout/vProcess5"/>
    <dgm:cxn modelId="{DF34C147-A4BD-4288-B616-B2EAFE8998D3}" type="presParOf" srcId="{1F54C9BB-1C1E-4B7D-A270-9F0E6E25F9C5}" destId="{C1BC10AE-AEF5-4FF2-B353-BBA8ADA6EFD2}" srcOrd="2" destOrd="0" presId="urn:microsoft.com/office/officeart/2005/8/layout/vProcess5"/>
    <dgm:cxn modelId="{D93674B9-6616-4093-8D45-BB40E3ABCA5A}" type="presParOf" srcId="{1F54C9BB-1C1E-4B7D-A270-9F0E6E25F9C5}" destId="{680603D6-AF50-4C20-B41D-2F4CF90AD3B5}" srcOrd="3" destOrd="0" presId="urn:microsoft.com/office/officeart/2005/8/layout/vProcess5"/>
    <dgm:cxn modelId="{9B44C4BA-881E-467F-B008-7928B491CF5D}" type="presParOf" srcId="{1F54C9BB-1C1E-4B7D-A270-9F0E6E25F9C5}" destId="{07EE2790-B4EC-4073-93BA-D0EA8401B346}" srcOrd="4" destOrd="0" presId="urn:microsoft.com/office/officeart/2005/8/layout/vProcess5"/>
    <dgm:cxn modelId="{96BB2A72-1941-4270-8706-99DCA47B551B}" type="presParOf" srcId="{1F54C9BB-1C1E-4B7D-A270-9F0E6E25F9C5}" destId="{21AF56D8-060F-46B3-BCAE-2A78EF013264}" srcOrd="5" destOrd="0" presId="urn:microsoft.com/office/officeart/2005/8/layout/vProcess5"/>
    <dgm:cxn modelId="{5750F543-1206-45D8-AFD0-5B48B6310C51}" type="presParOf" srcId="{1F54C9BB-1C1E-4B7D-A270-9F0E6E25F9C5}" destId="{25FEB2D7-A830-4F56-AAF1-9B465ED7572C}" srcOrd="6" destOrd="0" presId="urn:microsoft.com/office/officeart/2005/8/layout/vProcess5"/>
    <dgm:cxn modelId="{AE63DD78-EE2B-4B6E-97C8-D8EBD4172AD3}" type="presParOf" srcId="{1F54C9BB-1C1E-4B7D-A270-9F0E6E25F9C5}" destId="{6ED2D5A4-CBEF-4E7B-A055-3D40DF534506}" srcOrd="7" destOrd="0" presId="urn:microsoft.com/office/officeart/2005/8/layout/vProcess5"/>
    <dgm:cxn modelId="{62630C3E-4C32-41B2-B2E5-8940E6EA152D}" type="presParOf" srcId="{1F54C9BB-1C1E-4B7D-A270-9F0E6E25F9C5}" destId="{6B55BEB4-824E-4126-9392-6FFBDD12C099}" srcOrd="8" destOrd="0" presId="urn:microsoft.com/office/officeart/2005/8/layout/vProcess5"/>
    <dgm:cxn modelId="{A2B1AA78-7845-47CD-9275-689B524B155C}" type="presParOf" srcId="{1F54C9BB-1C1E-4B7D-A270-9F0E6E25F9C5}" destId="{E60840C9-E3FE-4298-8A61-7C375DDA9AE3}" srcOrd="9" destOrd="0" presId="urn:microsoft.com/office/officeart/2005/8/layout/vProcess5"/>
    <dgm:cxn modelId="{4A027BC8-44F8-4745-B0DD-4DAEBDE03376}" type="presParOf" srcId="{1F54C9BB-1C1E-4B7D-A270-9F0E6E25F9C5}" destId="{D98055A4-32CF-4CCD-9642-6E6F1886ED67}" srcOrd="10" destOrd="0" presId="urn:microsoft.com/office/officeart/2005/8/layout/vProcess5"/>
    <dgm:cxn modelId="{B6EA55A1-0265-4099-A064-3C4B391EDA01}" type="presParOf" srcId="{1F54C9BB-1C1E-4B7D-A270-9F0E6E25F9C5}" destId="{120C75E0-11D5-496C-935A-698FD5DDDF6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338D-D305-475C-B82F-D882852F9FCA}">
      <dsp:nvSpPr>
        <dsp:cNvPr id="0" name=""/>
        <dsp:cNvSpPr/>
      </dsp:nvSpPr>
      <dsp:spPr>
        <a:xfrm>
          <a:off x="0" y="0"/>
          <a:ext cx="3714275" cy="7868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Korozja jest zjawiskiem naturalnym,</a:t>
          </a:r>
          <a:endParaRPr lang="en-US" sz="1300" kern="1200"/>
        </a:p>
      </dsp:txBody>
      <dsp:txXfrm>
        <a:off x="23046" y="23046"/>
        <a:ext cx="2798727" cy="740745"/>
      </dsp:txXfrm>
    </dsp:sp>
    <dsp:sp modelId="{C1BC10AE-AEF5-4FF2-B353-BBA8ADA6EFD2}">
      <dsp:nvSpPr>
        <dsp:cNvPr id="0" name=""/>
        <dsp:cNvSpPr/>
      </dsp:nvSpPr>
      <dsp:spPr>
        <a:xfrm>
          <a:off x="92206" y="929899"/>
          <a:ext cx="4152002" cy="786837"/>
        </a:xfrm>
        <a:prstGeom prst="roundRect">
          <a:avLst>
            <a:gd name="adj" fmla="val 10000"/>
          </a:avLst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Całkowite jej zahamowanie jest bardzo trudne i nie zawsze celowe,</a:t>
          </a:r>
          <a:endParaRPr lang="en-US" sz="1300" kern="1200" dirty="0"/>
        </a:p>
      </dsp:txBody>
      <dsp:txXfrm>
        <a:off x="115252" y="952945"/>
        <a:ext cx="3186462" cy="740745"/>
      </dsp:txXfrm>
    </dsp:sp>
    <dsp:sp modelId="{680603D6-AF50-4C20-B41D-2F4CF90AD3B5}">
      <dsp:nvSpPr>
        <dsp:cNvPr id="0" name=""/>
        <dsp:cNvSpPr/>
      </dsp:nvSpPr>
      <dsp:spPr>
        <a:xfrm>
          <a:off x="617498" y="1859798"/>
          <a:ext cx="3714275" cy="786837"/>
        </a:xfrm>
        <a:prstGeom prst="roundRect">
          <a:avLst>
            <a:gd name="adj" fmla="val 10000"/>
          </a:avLst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Są duże problemy z tworzywami sztucznymi ulegającymi degradacji bardzo wolno,</a:t>
          </a:r>
          <a:endParaRPr lang="en-US" sz="1300" kern="1200"/>
        </a:p>
      </dsp:txBody>
      <dsp:txXfrm>
        <a:off x="640544" y="1882844"/>
        <a:ext cx="2850310" cy="740745"/>
      </dsp:txXfrm>
    </dsp:sp>
    <dsp:sp modelId="{07EE2790-B4EC-4073-93BA-D0EA8401B346}">
      <dsp:nvSpPr>
        <dsp:cNvPr id="0" name=""/>
        <dsp:cNvSpPr/>
      </dsp:nvSpPr>
      <dsp:spPr>
        <a:xfrm>
          <a:off x="928568" y="2789697"/>
          <a:ext cx="3714275" cy="786837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Procesy korozyjne są często pożyteczne – trawienie metali, baterie, warstwy pasywne.</a:t>
          </a:r>
          <a:endParaRPr lang="en-US" sz="1300" kern="1200"/>
        </a:p>
      </dsp:txBody>
      <dsp:txXfrm>
        <a:off x="951614" y="2812743"/>
        <a:ext cx="2845668" cy="740745"/>
      </dsp:txXfrm>
    </dsp:sp>
    <dsp:sp modelId="{21AF56D8-060F-46B3-BCAE-2A78EF013264}">
      <dsp:nvSpPr>
        <dsp:cNvPr id="0" name=""/>
        <dsp:cNvSpPr/>
      </dsp:nvSpPr>
      <dsp:spPr>
        <a:xfrm>
          <a:off x="3202830" y="602646"/>
          <a:ext cx="511444" cy="511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317905" y="602646"/>
        <a:ext cx="281294" cy="384862"/>
      </dsp:txXfrm>
    </dsp:sp>
    <dsp:sp modelId="{25FEB2D7-A830-4F56-AAF1-9B465ED7572C}">
      <dsp:nvSpPr>
        <dsp:cNvPr id="0" name=""/>
        <dsp:cNvSpPr/>
      </dsp:nvSpPr>
      <dsp:spPr>
        <a:xfrm>
          <a:off x="3513901" y="1532545"/>
          <a:ext cx="511444" cy="511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628976" y="1532545"/>
        <a:ext cx="281294" cy="384862"/>
      </dsp:txXfrm>
    </dsp:sp>
    <dsp:sp modelId="{6ED2D5A4-CBEF-4E7B-A055-3D40DF534506}">
      <dsp:nvSpPr>
        <dsp:cNvPr id="0" name=""/>
        <dsp:cNvSpPr/>
      </dsp:nvSpPr>
      <dsp:spPr>
        <a:xfrm>
          <a:off x="3820328" y="2462444"/>
          <a:ext cx="511444" cy="5114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935403" y="2462444"/>
        <a:ext cx="281294" cy="384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7D1FE5-D47D-4A78-8DDA-3BFB8D68399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743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pl-PL" altLang="pl-PL" smtClean="0"/>
          </a:p>
        </p:txBody>
      </p:sp>
      <p:sp>
        <p:nvSpPr>
          <p:cNvPr id="103428" name="Symbol zastępczy numeru slajdu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fld id="{17C69FE3-A88A-4517-8ADA-E124A12477B8}" type="slidenum">
              <a:rPr lang="pl-PL" altLang="pl-PL" sz="1200" b="0">
                <a:solidFill>
                  <a:prstClr val="black"/>
                </a:solidFill>
                <a:latin typeface="Tahoma" panose="020B0604030504040204" pitchFamily="34" charset="0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pl-PL" altLang="pl-PL" sz="1200" b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5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9A4B6-515C-4DC5-AA4C-E5CE4BF87A8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8DB65-A612-43AE-92A5-9CF7074C663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064C2-0BB4-49C4-BE6A-4EC36677745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CBAC22-C546-456D-9BE5-27F290D07CE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7843A8-EA49-49A5-871A-897C5EF8E4B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146806-E2A3-47E0-A04D-6F526F418B2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3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36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12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12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3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D09F2-9507-443E-95B9-7D779660827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23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3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45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2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71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84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085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99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27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3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9FB59-F3A1-4400-BFD7-98C2E857C3B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98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4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38029-B6EC-4908-B79D-8E18056764F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FF1E2-50C5-4504-8105-F741D521989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9A7AC-7989-450D-A700-EBF849995BC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EE01A-1DE9-4E9B-8D56-E81F4E3B118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6EB41-C8F0-4FB5-8723-B2D124BDC0C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6C2D2-9D10-4840-863B-C650F8D8196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ED83E5-4EB9-4FFF-8D84-65DC0883506D}" type="slidenum">
              <a:rPr lang="pl-PL"/>
              <a:pPr/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entury Gothic" panose="020B0502020202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10/25/2024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68754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66216" y="1963180"/>
            <a:ext cx="6619244" cy="2272569"/>
          </a:xfrm>
        </p:spPr>
        <p:txBody>
          <a:bodyPr/>
          <a:lstStyle/>
          <a:p>
            <a:r>
              <a:rPr lang="pl-PL" altLang="pl-PL" sz="3000" dirty="0" smtClean="0"/>
              <a:t>KOROZJA I DEGRADACJA </a:t>
            </a:r>
            <a:br>
              <a:rPr lang="pl-PL" altLang="pl-PL" sz="3000" dirty="0" smtClean="0"/>
            </a:br>
            <a:r>
              <a:rPr lang="pl-PL" altLang="pl-PL" sz="3000" dirty="0" smtClean="0"/>
              <a:t>STALI NIERDZEWNYCH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66216" y="3834511"/>
            <a:ext cx="6619244" cy="646065"/>
          </a:xfrm>
        </p:spPr>
        <p:txBody>
          <a:bodyPr>
            <a:noAutofit/>
          </a:bodyPr>
          <a:lstStyle/>
          <a:p>
            <a:r>
              <a:rPr lang="pl-PL" altLang="pl-PL" sz="1600" cap="none" dirty="0"/>
              <a:t>p</a:t>
            </a:r>
            <a:r>
              <a:rPr lang="pl-PL" altLang="pl-PL" sz="1600" cap="none" dirty="0" smtClean="0"/>
              <a:t>rof. dr hab. inż. JULIUSZ ORLIKOWSKI</a:t>
            </a:r>
          </a:p>
          <a:p>
            <a:r>
              <a:rPr lang="pl-PL" altLang="pl-PL" sz="1600" cap="none" dirty="0" smtClean="0"/>
              <a:t>dr </a:t>
            </a:r>
            <a:r>
              <a:rPr lang="pl-PL" altLang="pl-PL" sz="1600" cap="none" dirty="0"/>
              <a:t>hab</a:t>
            </a:r>
            <a:r>
              <a:rPr lang="pl-PL" altLang="pl-PL" sz="1600" cap="none" dirty="0"/>
              <a:t>. inż</a:t>
            </a:r>
            <a:r>
              <a:rPr lang="pl-PL" altLang="pl-PL" sz="1600" dirty="0"/>
              <a:t>. Stefan Krakowiak, </a:t>
            </a:r>
            <a:r>
              <a:rPr lang="pl-PL" altLang="pl-PL" sz="1600" cap="none" dirty="0"/>
              <a:t>prof. </a:t>
            </a:r>
            <a:r>
              <a:rPr lang="pl-PL" altLang="pl-PL" sz="1600" cap="none" dirty="0" smtClean="0"/>
              <a:t>PG</a:t>
            </a:r>
            <a:endParaRPr lang="pl-PL" altLang="pl-PL" sz="1600" cap="none" dirty="0"/>
          </a:p>
        </p:txBody>
      </p:sp>
    </p:spTree>
    <p:extLst>
      <p:ext uri="{BB962C8B-B14F-4D97-AF65-F5344CB8AC3E}">
        <p14:creationId xmlns:p14="http://schemas.microsoft.com/office/powerpoint/2010/main" val="34733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220570" y="1050691"/>
            <a:ext cx="4935643" cy="586893"/>
          </a:xfrm>
        </p:spPr>
        <p:txBody>
          <a:bodyPr/>
          <a:lstStyle/>
          <a:p>
            <a:r>
              <a:rPr lang="pl-PL" altLang="pl-PL" dirty="0"/>
              <a:t>Stan powierzchni stali</a:t>
            </a:r>
          </a:p>
        </p:txBody>
      </p:sp>
      <p:pic>
        <p:nvPicPr>
          <p:cNvPr id="9220" name="Picture 6" descr="DSCF00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70" y="2306242"/>
            <a:ext cx="2388394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IMG_01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29" y="4329112"/>
            <a:ext cx="206216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C:\Users\stefan\Dropbox\alex\alex1\DSCF29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996" y="2306241"/>
            <a:ext cx="2612078" cy="185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8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2508699" y="1219994"/>
            <a:ext cx="3347475" cy="869636"/>
          </a:xfrm>
        </p:spPr>
        <p:txBody>
          <a:bodyPr/>
          <a:lstStyle/>
          <a:p>
            <a:r>
              <a:rPr lang="pl-PL" altLang="pl-PL" dirty="0"/>
              <a:t>Rodzaje korozji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1645633" y="2463113"/>
            <a:ext cx="4376174" cy="1817122"/>
          </a:xfrm>
        </p:spPr>
        <p:txBody>
          <a:bodyPr>
            <a:normAutofit/>
          </a:bodyPr>
          <a:lstStyle/>
          <a:p>
            <a:r>
              <a:rPr lang="pl-PL" altLang="pl-PL" sz="2100" dirty="0"/>
              <a:t>Korozja wżerowa;</a:t>
            </a:r>
          </a:p>
          <a:p>
            <a:r>
              <a:rPr lang="pl-PL" altLang="pl-PL" sz="2100" dirty="0"/>
              <a:t>Korozja szczelinowa;</a:t>
            </a:r>
          </a:p>
          <a:p>
            <a:r>
              <a:rPr lang="pl-PL" altLang="pl-PL" sz="2100" dirty="0"/>
              <a:t>Korozja międzykrystaliczna;</a:t>
            </a:r>
          </a:p>
          <a:p>
            <a:r>
              <a:rPr lang="pl-PL" altLang="pl-PL" sz="2100" dirty="0"/>
              <a:t>Korozja galwaniczna</a:t>
            </a:r>
            <a:r>
              <a:rPr lang="pl-PL" altLang="pl-PL" sz="2100" dirty="0"/>
              <a:t>;</a:t>
            </a:r>
            <a:endParaRPr lang="pl-PL" altLang="pl-PL" sz="2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97362D-3BA4-4BD6-9261-5C0F447BE736}" type="slidenum">
              <a:rPr lang="pl-PL" altLang="pl-PL" sz="1050">
                <a:solidFill>
                  <a:prstClr val="white"/>
                </a:solidFill>
              </a:rPr>
              <a:pPr eaLnBrk="1" hangingPunct="1"/>
              <a:t>11</a:t>
            </a:fld>
            <a:endParaRPr lang="pl-PL" altLang="pl-PL" sz="10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0" descr="image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512" y="1999155"/>
            <a:ext cx="2693377" cy="32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1"/>
          <p:cNvSpPr txBox="1">
            <a:spLocks noChangeArrowheads="1"/>
          </p:cNvSpPr>
          <p:nvPr/>
        </p:nvSpPr>
        <p:spPr bwMode="auto">
          <a:xfrm>
            <a:off x="383931" y="3807619"/>
            <a:ext cx="93052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 fontAlgn="auto">
              <a:spcBef>
                <a:spcPct val="50000"/>
              </a:spcBef>
              <a:spcAft>
                <a:spcPts val="0"/>
              </a:spcAft>
            </a:pPr>
            <a:r>
              <a:rPr lang="pl-PL">
                <a:solidFill>
                  <a:prstClr val="white"/>
                </a:solidFill>
                <a:latin typeface="Century Gothic" panose="020B0502020202020204"/>
              </a:rPr>
              <a:t>wżer</a:t>
            </a:r>
          </a:p>
        </p:txBody>
      </p:sp>
      <p:sp>
        <p:nvSpPr>
          <p:cNvPr id="8196" name="Text Box 32"/>
          <p:cNvSpPr txBox="1">
            <a:spLocks noChangeArrowheads="1"/>
          </p:cNvSpPr>
          <p:nvPr/>
        </p:nvSpPr>
        <p:spPr bwMode="auto">
          <a:xfrm>
            <a:off x="1714500" y="3807619"/>
            <a:ext cx="17950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 fontAlgn="auto">
              <a:spcBef>
                <a:spcPct val="50000"/>
              </a:spcBef>
              <a:spcAft>
                <a:spcPts val="0"/>
              </a:spcAft>
            </a:pPr>
            <a:r>
              <a:rPr lang="pl-PL">
                <a:solidFill>
                  <a:prstClr val="white"/>
                </a:solidFill>
                <a:latin typeface="Century Gothic" panose="020B0502020202020204"/>
              </a:rPr>
              <a:t>pęknięcie</a:t>
            </a:r>
          </a:p>
        </p:txBody>
      </p:sp>
      <p:sp>
        <p:nvSpPr>
          <p:cNvPr id="8197" name="Text Box 33"/>
          <p:cNvSpPr txBox="1">
            <a:spLocks noChangeArrowheads="1"/>
          </p:cNvSpPr>
          <p:nvPr/>
        </p:nvSpPr>
        <p:spPr bwMode="auto">
          <a:xfrm>
            <a:off x="3509598" y="3807619"/>
            <a:ext cx="29908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 fontAlgn="auto">
              <a:spcBef>
                <a:spcPct val="50000"/>
              </a:spcBef>
              <a:spcAft>
                <a:spcPts val="0"/>
              </a:spcAft>
            </a:pPr>
            <a:r>
              <a:rPr lang="pl-PL">
                <a:solidFill>
                  <a:prstClr val="white"/>
                </a:solidFill>
                <a:latin typeface="Century Gothic" panose="020B0502020202020204"/>
              </a:rPr>
              <a:t>korozja szczelinowa</a:t>
            </a:r>
          </a:p>
        </p:txBody>
      </p:sp>
      <p:sp>
        <p:nvSpPr>
          <p:cNvPr id="8198" name="Text Box 34"/>
          <p:cNvSpPr txBox="1">
            <a:spLocks noChangeArrowheads="1"/>
          </p:cNvSpPr>
          <p:nvPr/>
        </p:nvSpPr>
        <p:spPr bwMode="auto">
          <a:xfrm>
            <a:off x="118697" y="2888456"/>
            <a:ext cx="5978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 fontAlgn="auto">
              <a:spcBef>
                <a:spcPct val="50000"/>
              </a:spcBef>
              <a:spcAft>
                <a:spcPts val="0"/>
              </a:spcAft>
            </a:pPr>
            <a:r>
              <a:rPr lang="pl-PL">
                <a:solidFill>
                  <a:prstClr val="white"/>
                </a:solidFill>
                <a:latin typeface="Century Gothic" panose="020B0502020202020204"/>
              </a:rPr>
              <a:t>Cl</a:t>
            </a:r>
            <a:r>
              <a:rPr lang="pl-PL" baseline="30000">
                <a:solidFill>
                  <a:prstClr val="white"/>
                </a:solidFill>
                <a:latin typeface="Century Gothic" panose="020B0502020202020204"/>
              </a:rPr>
              <a:t>-</a:t>
            </a: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199" name="Text Box 35"/>
          <p:cNvSpPr txBox="1">
            <a:spLocks noChangeArrowheads="1"/>
          </p:cNvSpPr>
          <p:nvPr/>
        </p:nvSpPr>
        <p:spPr bwMode="auto">
          <a:xfrm>
            <a:off x="1314451" y="2888456"/>
            <a:ext cx="18610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 fontAlgn="auto">
              <a:spcBef>
                <a:spcPct val="50000"/>
              </a:spcBef>
              <a:spcAft>
                <a:spcPts val="0"/>
              </a:spcAft>
            </a:pPr>
            <a:r>
              <a:rPr lang="pl-PL">
                <a:solidFill>
                  <a:prstClr val="white"/>
                </a:solidFill>
                <a:latin typeface="Century Gothic" panose="020B0502020202020204"/>
              </a:rPr>
              <a:t>naprężenia</a:t>
            </a:r>
          </a:p>
        </p:txBody>
      </p:sp>
      <p:sp>
        <p:nvSpPr>
          <p:cNvPr id="8200" name="Line 36"/>
          <p:cNvSpPr>
            <a:spLocks noChangeShapeType="1"/>
          </p:cNvSpPr>
          <p:nvPr/>
        </p:nvSpPr>
        <p:spPr bwMode="auto">
          <a:xfrm>
            <a:off x="383931" y="3231356"/>
            <a:ext cx="332643" cy="5762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201" name="Line 37"/>
          <p:cNvSpPr>
            <a:spLocks noChangeShapeType="1"/>
          </p:cNvSpPr>
          <p:nvPr/>
        </p:nvSpPr>
        <p:spPr bwMode="auto">
          <a:xfrm>
            <a:off x="2801559" y="3981521"/>
            <a:ext cx="46599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202" name="Line 38"/>
          <p:cNvSpPr>
            <a:spLocks noChangeShapeType="1"/>
          </p:cNvSpPr>
          <p:nvPr/>
        </p:nvSpPr>
        <p:spPr bwMode="auto">
          <a:xfrm>
            <a:off x="1032062" y="3971435"/>
            <a:ext cx="599343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203" name="Line 39"/>
          <p:cNvSpPr>
            <a:spLocks noChangeShapeType="1"/>
          </p:cNvSpPr>
          <p:nvPr/>
        </p:nvSpPr>
        <p:spPr bwMode="auto">
          <a:xfrm flipH="1">
            <a:off x="983274" y="3231356"/>
            <a:ext cx="530469" cy="5762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204" name="Line 40"/>
          <p:cNvSpPr>
            <a:spLocks noChangeShapeType="1"/>
          </p:cNvSpPr>
          <p:nvPr/>
        </p:nvSpPr>
        <p:spPr bwMode="auto">
          <a:xfrm>
            <a:off x="2179027" y="3231356"/>
            <a:ext cx="398585" cy="5762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205" name="Line 41"/>
          <p:cNvSpPr>
            <a:spLocks noChangeShapeType="1"/>
          </p:cNvSpPr>
          <p:nvPr/>
        </p:nvSpPr>
        <p:spPr bwMode="auto">
          <a:xfrm>
            <a:off x="383931" y="4508897"/>
            <a:ext cx="1129812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206" name="Line 42"/>
          <p:cNvSpPr>
            <a:spLocks noChangeShapeType="1"/>
          </p:cNvSpPr>
          <p:nvPr/>
        </p:nvSpPr>
        <p:spPr bwMode="auto">
          <a:xfrm>
            <a:off x="383931" y="4941094"/>
            <a:ext cx="1129812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207" name="Text Box 43"/>
          <p:cNvSpPr txBox="1">
            <a:spLocks noChangeArrowheads="1"/>
          </p:cNvSpPr>
          <p:nvPr/>
        </p:nvSpPr>
        <p:spPr bwMode="auto">
          <a:xfrm>
            <a:off x="2179028" y="4360070"/>
            <a:ext cx="51845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 fontAlgn="auto">
              <a:spcBef>
                <a:spcPct val="5000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Arial Unicode MS" pitchFamily="34" charset="-128"/>
              </a:rPr>
              <a:t>czynnik konieczny wystąpienia korozji lokalnej</a:t>
            </a:r>
          </a:p>
        </p:txBody>
      </p:sp>
      <p:sp>
        <p:nvSpPr>
          <p:cNvPr id="8208" name="Text Box 44"/>
          <p:cNvSpPr txBox="1">
            <a:spLocks noChangeArrowheads="1"/>
          </p:cNvSpPr>
          <p:nvPr/>
        </p:nvSpPr>
        <p:spPr bwMode="auto">
          <a:xfrm>
            <a:off x="2179028" y="4797029"/>
            <a:ext cx="51845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 fontAlgn="auto">
              <a:spcBef>
                <a:spcPct val="50000"/>
              </a:spcBef>
              <a:spcAft>
                <a:spcPts val="0"/>
              </a:spcAft>
            </a:pPr>
            <a:r>
              <a:rPr lang="pl-PL">
                <a:solidFill>
                  <a:prstClr val="white"/>
                </a:solidFill>
                <a:latin typeface="Arial Unicode MS" pitchFamily="34" charset="-128"/>
              </a:rPr>
              <a:t>czynnik wpływający na przyspieszenie</a:t>
            </a:r>
          </a:p>
        </p:txBody>
      </p:sp>
      <p:sp>
        <p:nvSpPr>
          <p:cNvPr id="8209" name="Text Box 45"/>
          <p:cNvSpPr txBox="1">
            <a:spLocks noChangeArrowheads="1"/>
          </p:cNvSpPr>
          <p:nvPr/>
        </p:nvSpPr>
        <p:spPr bwMode="auto">
          <a:xfrm>
            <a:off x="383931" y="1085851"/>
            <a:ext cx="5317881" cy="16158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l-PL" sz="3300" dirty="0">
                <a:solidFill>
                  <a:srgbClr val="EBEBEB"/>
                </a:solidFill>
                <a:latin typeface="Century Gothic" panose="020B0502020202020204"/>
              </a:rPr>
              <a:t>Zależności pomiędzy różnymi rodzajami korozji lokalnej</a:t>
            </a:r>
          </a:p>
        </p:txBody>
      </p:sp>
    </p:spTree>
    <p:extLst>
      <p:ext uri="{BB962C8B-B14F-4D97-AF65-F5344CB8AC3E}">
        <p14:creationId xmlns:p14="http://schemas.microsoft.com/office/powerpoint/2010/main" val="42921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469" y="1358343"/>
            <a:ext cx="4807538" cy="360565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7" y="2377395"/>
            <a:ext cx="3118757" cy="23390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Elipsa 5"/>
          <p:cNvSpPr/>
          <p:nvPr/>
        </p:nvSpPr>
        <p:spPr>
          <a:xfrm>
            <a:off x="2532267" y="2833008"/>
            <a:ext cx="1002869" cy="979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33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008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27483" y="743816"/>
            <a:ext cx="4412259" cy="626269"/>
          </a:xfrm>
          <a:prstGeom prst="rect">
            <a:avLst/>
          </a:prstGeom>
          <a:noFill/>
        </p:spPr>
        <p:txBody>
          <a:bodyPr/>
          <a:lstStyle/>
          <a:p>
            <a:pPr defTabSz="68578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l-PL" sz="2700" dirty="0">
                <a:solidFill>
                  <a:prstClr val="white"/>
                </a:solidFill>
                <a:latin typeface="Century Gothic" panose="020B0502020202020204"/>
              </a:rPr>
              <a:t>Korozja </a:t>
            </a:r>
            <a:r>
              <a:rPr lang="pl-PL" sz="2700" dirty="0" smtClean="0">
                <a:solidFill>
                  <a:prstClr val="white"/>
                </a:solidFill>
                <a:latin typeface="Century Gothic" panose="020B0502020202020204"/>
              </a:rPr>
              <a:t>wżerowa - </a:t>
            </a:r>
            <a:r>
              <a:rPr lang="pl-PL" sz="2700" i="1" dirty="0" smtClean="0">
                <a:solidFill>
                  <a:prstClr val="white"/>
                </a:solidFill>
                <a:latin typeface="Century Gothic" panose="020B0502020202020204"/>
              </a:rPr>
              <a:t>pitting</a:t>
            </a:r>
            <a:endParaRPr lang="en-GB" sz="2700" i="1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6" y="1213457"/>
            <a:ext cx="21732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8"/>
          <p:cNvSpPr>
            <a:spLocks/>
          </p:cNvSpPr>
          <p:nvPr/>
        </p:nvSpPr>
        <p:spPr bwMode="auto">
          <a:xfrm>
            <a:off x="2954338" y="2682458"/>
            <a:ext cx="4525963" cy="1201340"/>
          </a:xfrm>
          <a:custGeom>
            <a:avLst/>
            <a:gdLst>
              <a:gd name="T0" fmla="*/ 3120393 w 9264"/>
              <a:gd name="T1" fmla="*/ 94129 h 3029"/>
              <a:gd name="T2" fmla="*/ 3086194 w 9264"/>
              <a:gd name="T3" fmla="*/ 274456 h 3029"/>
              <a:gd name="T4" fmla="*/ 3021217 w 9264"/>
              <a:gd name="T5" fmla="*/ 440505 h 3029"/>
              <a:gd name="T6" fmla="*/ 2928880 w 9264"/>
              <a:gd name="T7" fmla="*/ 588045 h 3029"/>
              <a:gd name="T8" fmla="*/ 2812116 w 9264"/>
              <a:gd name="T9" fmla="*/ 713903 h 3029"/>
              <a:gd name="T10" fmla="*/ 2675809 w 9264"/>
              <a:gd name="T11" fmla="*/ 813850 h 3029"/>
              <a:gd name="T12" fmla="*/ 2522403 w 9264"/>
              <a:gd name="T13" fmla="*/ 884182 h 3029"/>
              <a:gd name="T14" fmla="*/ 2355318 w 9264"/>
              <a:gd name="T15" fmla="*/ 921199 h 3029"/>
              <a:gd name="T16" fmla="*/ 2180904 w 9264"/>
              <a:gd name="T17" fmla="*/ 921199 h 3029"/>
              <a:gd name="T18" fmla="*/ 2013819 w 9264"/>
              <a:gd name="T19" fmla="*/ 884182 h 3029"/>
              <a:gd name="T20" fmla="*/ 1860413 w 9264"/>
              <a:gd name="T21" fmla="*/ 813850 h 3029"/>
              <a:gd name="T22" fmla="*/ 1724106 w 9264"/>
              <a:gd name="T23" fmla="*/ 713903 h 3029"/>
              <a:gd name="T24" fmla="*/ 1607342 w 9264"/>
              <a:gd name="T25" fmla="*/ 588045 h 3029"/>
              <a:gd name="T26" fmla="*/ 1515005 w 9264"/>
              <a:gd name="T27" fmla="*/ 440505 h 3029"/>
              <a:gd name="T28" fmla="*/ 1450028 w 9264"/>
              <a:gd name="T29" fmla="*/ 274456 h 3029"/>
              <a:gd name="T30" fmla="*/ 1415829 w 9264"/>
              <a:gd name="T31" fmla="*/ 94129 h 3029"/>
              <a:gd name="T32" fmla="*/ 1411432 w 9264"/>
              <a:gd name="T33" fmla="*/ 0 h 3029"/>
              <a:gd name="T34" fmla="*/ 127513 w 9264"/>
              <a:gd name="T35" fmla="*/ 0 h 3029"/>
              <a:gd name="T36" fmla="*/ 165620 w 9264"/>
              <a:gd name="T37" fmla="*/ 177683 h 3029"/>
              <a:gd name="T38" fmla="*/ 161711 w 9264"/>
              <a:gd name="T39" fmla="*/ 361182 h 3029"/>
              <a:gd name="T40" fmla="*/ 129955 w 9264"/>
              <a:gd name="T41" fmla="*/ 549970 h 3029"/>
              <a:gd name="T42" fmla="*/ 84031 w 9264"/>
              <a:gd name="T43" fmla="*/ 740344 h 3029"/>
              <a:gd name="T44" fmla="*/ 38107 w 9264"/>
              <a:gd name="T45" fmla="*/ 930718 h 3029"/>
              <a:gd name="T46" fmla="*/ 5863 w 9264"/>
              <a:gd name="T47" fmla="*/ 1120035 h 3029"/>
              <a:gd name="T48" fmla="*/ 2443 w 9264"/>
              <a:gd name="T49" fmla="*/ 1303534 h 3029"/>
              <a:gd name="T50" fmla="*/ 41039 w 9264"/>
              <a:gd name="T51" fmla="*/ 1481217 h 3029"/>
              <a:gd name="T52" fmla="*/ 374721 w 9264"/>
              <a:gd name="T53" fmla="*/ 1561068 h 3029"/>
              <a:gd name="T54" fmla="*/ 674204 w 9264"/>
              <a:gd name="T55" fmla="*/ 1597556 h 3029"/>
              <a:gd name="T56" fmla="*/ 946817 w 9264"/>
              <a:gd name="T57" fmla="*/ 1599143 h 3029"/>
              <a:gd name="T58" fmla="*/ 1200865 w 9264"/>
              <a:gd name="T59" fmla="*/ 1575346 h 3029"/>
              <a:gd name="T60" fmla="*/ 1443677 w 9264"/>
              <a:gd name="T61" fmla="*/ 1533041 h 3029"/>
              <a:gd name="T62" fmla="*/ 1683556 w 9264"/>
              <a:gd name="T63" fmla="*/ 1481746 h 3029"/>
              <a:gd name="T64" fmla="*/ 1927345 w 9264"/>
              <a:gd name="T65" fmla="*/ 1430979 h 3029"/>
              <a:gd name="T66" fmla="*/ 2183836 w 9264"/>
              <a:gd name="T67" fmla="*/ 1387087 h 3029"/>
              <a:gd name="T68" fmla="*/ 2454983 w 9264"/>
              <a:gd name="T69" fmla="*/ 1361175 h 3029"/>
              <a:gd name="T70" fmla="*/ 2736879 w 9264"/>
              <a:gd name="T71" fmla="*/ 1353243 h 3029"/>
              <a:gd name="T72" fmla="*/ 3024637 w 9264"/>
              <a:gd name="T73" fmla="*/ 1362762 h 3029"/>
              <a:gd name="T74" fmla="*/ 3314349 w 9264"/>
              <a:gd name="T75" fmla="*/ 1385501 h 3029"/>
              <a:gd name="T76" fmla="*/ 3601619 w 9264"/>
              <a:gd name="T77" fmla="*/ 1420403 h 3029"/>
              <a:gd name="T78" fmla="*/ 3882537 w 9264"/>
              <a:gd name="T79" fmla="*/ 1464823 h 3029"/>
              <a:gd name="T80" fmla="*/ 4153197 w 9264"/>
              <a:gd name="T81" fmla="*/ 1516647 h 3029"/>
              <a:gd name="T82" fmla="*/ 4409687 w 9264"/>
              <a:gd name="T83" fmla="*/ 1573760 h 3029"/>
              <a:gd name="T84" fmla="*/ 4396985 w 9264"/>
              <a:gd name="T85" fmla="*/ 1338436 h 3029"/>
              <a:gd name="T86" fmla="*/ 4415550 w 9264"/>
              <a:gd name="T87" fmla="*/ 1117391 h 3029"/>
              <a:gd name="T88" fmla="*/ 4451214 w 9264"/>
              <a:gd name="T89" fmla="*/ 908508 h 3029"/>
              <a:gd name="T90" fmla="*/ 4490299 w 9264"/>
              <a:gd name="T91" fmla="*/ 711788 h 3029"/>
              <a:gd name="T92" fmla="*/ 4519123 w 9264"/>
              <a:gd name="T93" fmla="*/ 523529 h 3029"/>
              <a:gd name="T94" fmla="*/ 4524497 w 9264"/>
              <a:gd name="T95" fmla="*/ 343731 h 3029"/>
              <a:gd name="T96" fmla="*/ 4492253 w 9264"/>
              <a:gd name="T97" fmla="*/ 169221 h 3029"/>
              <a:gd name="T98" fmla="*/ 4409687 w 9264"/>
              <a:gd name="T99" fmla="*/ 0 h 302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264"/>
              <a:gd name="T151" fmla="*/ 0 h 3029"/>
              <a:gd name="T152" fmla="*/ 9264 w 9264"/>
              <a:gd name="T153" fmla="*/ 3029 h 302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264" h="3029">
                <a:moveTo>
                  <a:pt x="9026" y="0"/>
                </a:moveTo>
                <a:lnTo>
                  <a:pt x="6396" y="0"/>
                </a:lnTo>
                <a:lnTo>
                  <a:pt x="6393" y="89"/>
                </a:lnTo>
                <a:lnTo>
                  <a:pt x="6387" y="178"/>
                </a:lnTo>
                <a:lnTo>
                  <a:pt x="6376" y="266"/>
                </a:lnTo>
                <a:lnTo>
                  <a:pt x="6361" y="351"/>
                </a:lnTo>
                <a:lnTo>
                  <a:pt x="6341" y="437"/>
                </a:lnTo>
                <a:lnTo>
                  <a:pt x="6317" y="519"/>
                </a:lnTo>
                <a:lnTo>
                  <a:pt x="6289" y="601"/>
                </a:lnTo>
                <a:lnTo>
                  <a:pt x="6257" y="680"/>
                </a:lnTo>
                <a:lnTo>
                  <a:pt x="6222" y="757"/>
                </a:lnTo>
                <a:lnTo>
                  <a:pt x="6184" y="833"/>
                </a:lnTo>
                <a:lnTo>
                  <a:pt x="6140" y="906"/>
                </a:lnTo>
                <a:lnTo>
                  <a:pt x="6096" y="977"/>
                </a:lnTo>
                <a:lnTo>
                  <a:pt x="6046" y="1046"/>
                </a:lnTo>
                <a:lnTo>
                  <a:pt x="5995" y="1112"/>
                </a:lnTo>
                <a:lnTo>
                  <a:pt x="5938" y="1176"/>
                </a:lnTo>
                <a:lnTo>
                  <a:pt x="5881" y="1236"/>
                </a:lnTo>
                <a:lnTo>
                  <a:pt x="5821" y="1294"/>
                </a:lnTo>
                <a:lnTo>
                  <a:pt x="5756" y="1350"/>
                </a:lnTo>
                <a:lnTo>
                  <a:pt x="5690" y="1402"/>
                </a:lnTo>
                <a:lnTo>
                  <a:pt x="5621" y="1451"/>
                </a:lnTo>
                <a:lnTo>
                  <a:pt x="5550" y="1496"/>
                </a:lnTo>
                <a:lnTo>
                  <a:pt x="5477" y="1539"/>
                </a:lnTo>
                <a:lnTo>
                  <a:pt x="5401" y="1577"/>
                </a:lnTo>
                <a:lnTo>
                  <a:pt x="5324" y="1612"/>
                </a:lnTo>
                <a:lnTo>
                  <a:pt x="5244" y="1644"/>
                </a:lnTo>
                <a:lnTo>
                  <a:pt x="5163" y="1672"/>
                </a:lnTo>
                <a:lnTo>
                  <a:pt x="5080" y="1696"/>
                </a:lnTo>
                <a:lnTo>
                  <a:pt x="4994" y="1716"/>
                </a:lnTo>
                <a:lnTo>
                  <a:pt x="4909" y="1731"/>
                </a:lnTo>
                <a:lnTo>
                  <a:pt x="4821" y="1742"/>
                </a:lnTo>
                <a:lnTo>
                  <a:pt x="4732" y="1748"/>
                </a:lnTo>
                <a:lnTo>
                  <a:pt x="4642" y="1751"/>
                </a:lnTo>
                <a:lnTo>
                  <a:pt x="4553" y="1748"/>
                </a:lnTo>
                <a:lnTo>
                  <a:pt x="4464" y="1742"/>
                </a:lnTo>
                <a:lnTo>
                  <a:pt x="4376" y="1731"/>
                </a:lnTo>
                <a:lnTo>
                  <a:pt x="4290" y="1716"/>
                </a:lnTo>
                <a:lnTo>
                  <a:pt x="4205" y="1696"/>
                </a:lnTo>
                <a:lnTo>
                  <a:pt x="4122" y="1672"/>
                </a:lnTo>
                <a:lnTo>
                  <a:pt x="4041" y="1644"/>
                </a:lnTo>
                <a:lnTo>
                  <a:pt x="3961" y="1612"/>
                </a:lnTo>
                <a:lnTo>
                  <a:pt x="3884" y="1577"/>
                </a:lnTo>
                <a:lnTo>
                  <a:pt x="3808" y="1539"/>
                </a:lnTo>
                <a:lnTo>
                  <a:pt x="3735" y="1496"/>
                </a:lnTo>
                <a:lnTo>
                  <a:pt x="3663" y="1451"/>
                </a:lnTo>
                <a:lnTo>
                  <a:pt x="3595" y="1402"/>
                </a:lnTo>
                <a:lnTo>
                  <a:pt x="3529" y="1350"/>
                </a:lnTo>
                <a:lnTo>
                  <a:pt x="3464" y="1294"/>
                </a:lnTo>
                <a:lnTo>
                  <a:pt x="3404" y="1236"/>
                </a:lnTo>
                <a:lnTo>
                  <a:pt x="3346" y="1176"/>
                </a:lnTo>
                <a:lnTo>
                  <a:pt x="3290" y="1112"/>
                </a:lnTo>
                <a:lnTo>
                  <a:pt x="3238" y="1046"/>
                </a:lnTo>
                <a:lnTo>
                  <a:pt x="3189" y="977"/>
                </a:lnTo>
                <a:lnTo>
                  <a:pt x="3144" y="906"/>
                </a:lnTo>
                <a:lnTo>
                  <a:pt x="3101" y="833"/>
                </a:lnTo>
                <a:lnTo>
                  <a:pt x="3063" y="757"/>
                </a:lnTo>
                <a:lnTo>
                  <a:pt x="3028" y="680"/>
                </a:lnTo>
                <a:lnTo>
                  <a:pt x="2996" y="601"/>
                </a:lnTo>
                <a:lnTo>
                  <a:pt x="2968" y="519"/>
                </a:lnTo>
                <a:lnTo>
                  <a:pt x="2944" y="437"/>
                </a:lnTo>
                <a:lnTo>
                  <a:pt x="2924" y="351"/>
                </a:lnTo>
                <a:lnTo>
                  <a:pt x="2909" y="266"/>
                </a:lnTo>
                <a:lnTo>
                  <a:pt x="2898" y="178"/>
                </a:lnTo>
                <a:lnTo>
                  <a:pt x="2892" y="89"/>
                </a:lnTo>
                <a:lnTo>
                  <a:pt x="2889" y="0"/>
                </a:lnTo>
                <a:lnTo>
                  <a:pt x="261" y="0"/>
                </a:lnTo>
                <a:lnTo>
                  <a:pt x="290" y="82"/>
                </a:lnTo>
                <a:lnTo>
                  <a:pt x="312" y="166"/>
                </a:lnTo>
                <a:lnTo>
                  <a:pt x="328" y="250"/>
                </a:lnTo>
                <a:lnTo>
                  <a:pt x="339" y="336"/>
                </a:lnTo>
                <a:lnTo>
                  <a:pt x="343" y="421"/>
                </a:lnTo>
                <a:lnTo>
                  <a:pt x="343" y="508"/>
                </a:lnTo>
                <a:lnTo>
                  <a:pt x="339" y="595"/>
                </a:lnTo>
                <a:lnTo>
                  <a:pt x="331" y="683"/>
                </a:lnTo>
                <a:lnTo>
                  <a:pt x="319" y="771"/>
                </a:lnTo>
                <a:lnTo>
                  <a:pt x="304" y="861"/>
                </a:lnTo>
                <a:lnTo>
                  <a:pt x="286" y="951"/>
                </a:lnTo>
                <a:lnTo>
                  <a:pt x="266" y="1040"/>
                </a:lnTo>
                <a:lnTo>
                  <a:pt x="244" y="1130"/>
                </a:lnTo>
                <a:lnTo>
                  <a:pt x="220" y="1220"/>
                </a:lnTo>
                <a:lnTo>
                  <a:pt x="196" y="1311"/>
                </a:lnTo>
                <a:lnTo>
                  <a:pt x="172" y="1400"/>
                </a:lnTo>
                <a:lnTo>
                  <a:pt x="147" y="1490"/>
                </a:lnTo>
                <a:lnTo>
                  <a:pt x="123" y="1581"/>
                </a:lnTo>
                <a:lnTo>
                  <a:pt x="99" y="1671"/>
                </a:lnTo>
                <a:lnTo>
                  <a:pt x="78" y="1760"/>
                </a:lnTo>
                <a:lnTo>
                  <a:pt x="57" y="1850"/>
                </a:lnTo>
                <a:lnTo>
                  <a:pt x="40" y="1940"/>
                </a:lnTo>
                <a:lnTo>
                  <a:pt x="25" y="2029"/>
                </a:lnTo>
                <a:lnTo>
                  <a:pt x="12" y="2118"/>
                </a:lnTo>
                <a:lnTo>
                  <a:pt x="4" y="2206"/>
                </a:lnTo>
                <a:lnTo>
                  <a:pt x="0" y="2293"/>
                </a:lnTo>
                <a:lnTo>
                  <a:pt x="0" y="2379"/>
                </a:lnTo>
                <a:lnTo>
                  <a:pt x="5" y="2465"/>
                </a:lnTo>
                <a:lnTo>
                  <a:pt x="15" y="2550"/>
                </a:lnTo>
                <a:lnTo>
                  <a:pt x="32" y="2634"/>
                </a:lnTo>
                <a:lnTo>
                  <a:pt x="54" y="2718"/>
                </a:lnTo>
                <a:lnTo>
                  <a:pt x="84" y="2801"/>
                </a:lnTo>
                <a:lnTo>
                  <a:pt x="262" y="2847"/>
                </a:lnTo>
                <a:lnTo>
                  <a:pt x="434" y="2888"/>
                </a:lnTo>
                <a:lnTo>
                  <a:pt x="603" y="2923"/>
                </a:lnTo>
                <a:lnTo>
                  <a:pt x="767" y="2952"/>
                </a:lnTo>
                <a:lnTo>
                  <a:pt x="925" y="2976"/>
                </a:lnTo>
                <a:lnTo>
                  <a:pt x="1081" y="2996"/>
                </a:lnTo>
                <a:lnTo>
                  <a:pt x="1233" y="3010"/>
                </a:lnTo>
                <a:lnTo>
                  <a:pt x="1380" y="3021"/>
                </a:lnTo>
                <a:lnTo>
                  <a:pt x="1523" y="3027"/>
                </a:lnTo>
                <a:lnTo>
                  <a:pt x="1665" y="3029"/>
                </a:lnTo>
                <a:lnTo>
                  <a:pt x="1802" y="3029"/>
                </a:lnTo>
                <a:lnTo>
                  <a:pt x="1938" y="3024"/>
                </a:lnTo>
                <a:lnTo>
                  <a:pt x="2071" y="3017"/>
                </a:lnTo>
                <a:lnTo>
                  <a:pt x="2202" y="3007"/>
                </a:lnTo>
                <a:lnTo>
                  <a:pt x="2331" y="2994"/>
                </a:lnTo>
                <a:lnTo>
                  <a:pt x="2458" y="2979"/>
                </a:lnTo>
                <a:lnTo>
                  <a:pt x="2583" y="2961"/>
                </a:lnTo>
                <a:lnTo>
                  <a:pt x="2708" y="2943"/>
                </a:lnTo>
                <a:lnTo>
                  <a:pt x="2832" y="2922"/>
                </a:lnTo>
                <a:lnTo>
                  <a:pt x="2955" y="2899"/>
                </a:lnTo>
                <a:lnTo>
                  <a:pt x="3078" y="2877"/>
                </a:lnTo>
                <a:lnTo>
                  <a:pt x="3200" y="2851"/>
                </a:lnTo>
                <a:lnTo>
                  <a:pt x="3323" y="2828"/>
                </a:lnTo>
                <a:lnTo>
                  <a:pt x="3446" y="2802"/>
                </a:lnTo>
                <a:lnTo>
                  <a:pt x="3569" y="2779"/>
                </a:lnTo>
                <a:lnTo>
                  <a:pt x="3693" y="2753"/>
                </a:lnTo>
                <a:lnTo>
                  <a:pt x="3819" y="2730"/>
                </a:lnTo>
                <a:lnTo>
                  <a:pt x="3945" y="2706"/>
                </a:lnTo>
                <a:lnTo>
                  <a:pt x="4073" y="2683"/>
                </a:lnTo>
                <a:lnTo>
                  <a:pt x="4203" y="2661"/>
                </a:lnTo>
                <a:lnTo>
                  <a:pt x="4335" y="2641"/>
                </a:lnTo>
                <a:lnTo>
                  <a:pt x="4470" y="2623"/>
                </a:lnTo>
                <a:lnTo>
                  <a:pt x="4606" y="2608"/>
                </a:lnTo>
                <a:lnTo>
                  <a:pt x="4745" y="2594"/>
                </a:lnTo>
                <a:lnTo>
                  <a:pt x="4884" y="2583"/>
                </a:lnTo>
                <a:lnTo>
                  <a:pt x="5025" y="2574"/>
                </a:lnTo>
                <a:lnTo>
                  <a:pt x="5168" y="2567"/>
                </a:lnTo>
                <a:lnTo>
                  <a:pt x="5311" y="2563"/>
                </a:lnTo>
                <a:lnTo>
                  <a:pt x="5456" y="2560"/>
                </a:lnTo>
                <a:lnTo>
                  <a:pt x="5602" y="2559"/>
                </a:lnTo>
                <a:lnTo>
                  <a:pt x="5748" y="2560"/>
                </a:lnTo>
                <a:lnTo>
                  <a:pt x="5895" y="2564"/>
                </a:lnTo>
                <a:lnTo>
                  <a:pt x="6042" y="2570"/>
                </a:lnTo>
                <a:lnTo>
                  <a:pt x="6191" y="2577"/>
                </a:lnTo>
                <a:lnTo>
                  <a:pt x="6338" y="2585"/>
                </a:lnTo>
                <a:lnTo>
                  <a:pt x="6487" y="2595"/>
                </a:lnTo>
                <a:lnTo>
                  <a:pt x="6636" y="2606"/>
                </a:lnTo>
                <a:lnTo>
                  <a:pt x="6784" y="2620"/>
                </a:lnTo>
                <a:lnTo>
                  <a:pt x="6932" y="2634"/>
                </a:lnTo>
                <a:lnTo>
                  <a:pt x="7079" y="2651"/>
                </a:lnTo>
                <a:lnTo>
                  <a:pt x="7226" y="2668"/>
                </a:lnTo>
                <a:lnTo>
                  <a:pt x="7372" y="2686"/>
                </a:lnTo>
                <a:lnTo>
                  <a:pt x="7518" y="2706"/>
                </a:lnTo>
                <a:lnTo>
                  <a:pt x="7662" y="2727"/>
                </a:lnTo>
                <a:lnTo>
                  <a:pt x="7805" y="2748"/>
                </a:lnTo>
                <a:lnTo>
                  <a:pt x="7947" y="2770"/>
                </a:lnTo>
                <a:lnTo>
                  <a:pt x="8089" y="2794"/>
                </a:lnTo>
                <a:lnTo>
                  <a:pt x="8228" y="2818"/>
                </a:lnTo>
                <a:lnTo>
                  <a:pt x="8365" y="2843"/>
                </a:lnTo>
                <a:lnTo>
                  <a:pt x="8501" y="2868"/>
                </a:lnTo>
                <a:lnTo>
                  <a:pt x="8636" y="2895"/>
                </a:lnTo>
                <a:lnTo>
                  <a:pt x="8768" y="2922"/>
                </a:lnTo>
                <a:lnTo>
                  <a:pt x="8898" y="2948"/>
                </a:lnTo>
                <a:lnTo>
                  <a:pt x="9026" y="2976"/>
                </a:lnTo>
                <a:lnTo>
                  <a:pt x="9012" y="2863"/>
                </a:lnTo>
                <a:lnTo>
                  <a:pt x="9003" y="2751"/>
                </a:lnTo>
                <a:lnTo>
                  <a:pt x="9000" y="2640"/>
                </a:lnTo>
                <a:lnTo>
                  <a:pt x="9000" y="2531"/>
                </a:lnTo>
                <a:lnTo>
                  <a:pt x="9005" y="2424"/>
                </a:lnTo>
                <a:lnTo>
                  <a:pt x="9013" y="2319"/>
                </a:lnTo>
                <a:lnTo>
                  <a:pt x="9024" y="2216"/>
                </a:lnTo>
                <a:lnTo>
                  <a:pt x="9038" y="2113"/>
                </a:lnTo>
                <a:lnTo>
                  <a:pt x="9055" y="2012"/>
                </a:lnTo>
                <a:lnTo>
                  <a:pt x="9072" y="1913"/>
                </a:lnTo>
                <a:lnTo>
                  <a:pt x="9092" y="1815"/>
                </a:lnTo>
                <a:lnTo>
                  <a:pt x="9111" y="1718"/>
                </a:lnTo>
                <a:lnTo>
                  <a:pt x="9132" y="1623"/>
                </a:lnTo>
                <a:lnTo>
                  <a:pt x="9152" y="1529"/>
                </a:lnTo>
                <a:lnTo>
                  <a:pt x="9172" y="1437"/>
                </a:lnTo>
                <a:lnTo>
                  <a:pt x="9191" y="1346"/>
                </a:lnTo>
                <a:lnTo>
                  <a:pt x="9209" y="1255"/>
                </a:lnTo>
                <a:lnTo>
                  <a:pt x="9225" y="1166"/>
                </a:lnTo>
                <a:lnTo>
                  <a:pt x="9239" y="1077"/>
                </a:lnTo>
                <a:lnTo>
                  <a:pt x="9250" y="990"/>
                </a:lnTo>
                <a:lnTo>
                  <a:pt x="9259" y="903"/>
                </a:lnTo>
                <a:lnTo>
                  <a:pt x="9264" y="818"/>
                </a:lnTo>
                <a:lnTo>
                  <a:pt x="9264" y="734"/>
                </a:lnTo>
                <a:lnTo>
                  <a:pt x="9261" y="650"/>
                </a:lnTo>
                <a:lnTo>
                  <a:pt x="9253" y="566"/>
                </a:lnTo>
                <a:lnTo>
                  <a:pt x="9240" y="483"/>
                </a:lnTo>
                <a:lnTo>
                  <a:pt x="9221" y="402"/>
                </a:lnTo>
                <a:lnTo>
                  <a:pt x="9195" y="320"/>
                </a:lnTo>
                <a:lnTo>
                  <a:pt x="9165" y="239"/>
                </a:lnTo>
                <a:lnTo>
                  <a:pt x="9125" y="159"/>
                </a:lnTo>
                <a:lnTo>
                  <a:pt x="9079" y="80"/>
                </a:lnTo>
                <a:lnTo>
                  <a:pt x="9026" y="0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Freeform 14"/>
          <p:cNvSpPr>
            <a:spLocks/>
          </p:cNvSpPr>
          <p:nvPr/>
        </p:nvSpPr>
        <p:spPr bwMode="auto">
          <a:xfrm>
            <a:off x="3570289" y="2333020"/>
            <a:ext cx="260350" cy="345281"/>
          </a:xfrm>
          <a:custGeom>
            <a:avLst/>
            <a:gdLst>
              <a:gd name="T0" fmla="*/ 62386 w 530"/>
              <a:gd name="T1" fmla="*/ 0 h 869"/>
              <a:gd name="T2" fmla="*/ 193052 w 530"/>
              <a:gd name="T3" fmla="*/ 0 h 869"/>
              <a:gd name="T4" fmla="*/ 193052 w 530"/>
              <a:gd name="T5" fmla="*/ 274954 h 869"/>
              <a:gd name="T6" fmla="*/ 260350 w 530"/>
              <a:gd name="T7" fmla="*/ 274954 h 869"/>
              <a:gd name="T8" fmla="*/ 130666 w 530"/>
              <a:gd name="T9" fmla="*/ 460375 h 869"/>
              <a:gd name="T10" fmla="*/ 0 w 530"/>
              <a:gd name="T11" fmla="*/ 274954 h 869"/>
              <a:gd name="T12" fmla="*/ 62386 w 530"/>
              <a:gd name="T13" fmla="*/ 274954 h 869"/>
              <a:gd name="T14" fmla="*/ 62386 w 530"/>
              <a:gd name="T15" fmla="*/ 0 h 8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0"/>
              <a:gd name="T25" fmla="*/ 0 h 869"/>
              <a:gd name="T26" fmla="*/ 530 w 530"/>
              <a:gd name="T27" fmla="*/ 869 h 8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0" h="869">
                <a:moveTo>
                  <a:pt x="127" y="0"/>
                </a:moveTo>
                <a:lnTo>
                  <a:pt x="393" y="0"/>
                </a:lnTo>
                <a:lnTo>
                  <a:pt x="393" y="519"/>
                </a:lnTo>
                <a:lnTo>
                  <a:pt x="530" y="519"/>
                </a:lnTo>
                <a:lnTo>
                  <a:pt x="266" y="869"/>
                </a:lnTo>
                <a:lnTo>
                  <a:pt x="0" y="519"/>
                </a:lnTo>
                <a:lnTo>
                  <a:pt x="127" y="519"/>
                </a:lnTo>
                <a:lnTo>
                  <a:pt x="127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6566694" y="2341922"/>
            <a:ext cx="260350" cy="345281"/>
          </a:xfrm>
          <a:custGeom>
            <a:avLst/>
            <a:gdLst>
              <a:gd name="T0" fmla="*/ 62386 w 530"/>
              <a:gd name="T1" fmla="*/ 0 h 869"/>
              <a:gd name="T2" fmla="*/ 193052 w 530"/>
              <a:gd name="T3" fmla="*/ 0 h 869"/>
              <a:gd name="T4" fmla="*/ 193052 w 530"/>
              <a:gd name="T5" fmla="*/ 274954 h 869"/>
              <a:gd name="T6" fmla="*/ 260350 w 530"/>
              <a:gd name="T7" fmla="*/ 274954 h 869"/>
              <a:gd name="T8" fmla="*/ 130666 w 530"/>
              <a:gd name="T9" fmla="*/ 460375 h 869"/>
              <a:gd name="T10" fmla="*/ 0 w 530"/>
              <a:gd name="T11" fmla="*/ 274954 h 869"/>
              <a:gd name="T12" fmla="*/ 62386 w 530"/>
              <a:gd name="T13" fmla="*/ 274954 h 869"/>
              <a:gd name="T14" fmla="*/ 62386 w 530"/>
              <a:gd name="T15" fmla="*/ 0 h 8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0"/>
              <a:gd name="T25" fmla="*/ 0 h 869"/>
              <a:gd name="T26" fmla="*/ 530 w 530"/>
              <a:gd name="T27" fmla="*/ 869 h 8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0" h="869">
                <a:moveTo>
                  <a:pt x="127" y="0"/>
                </a:moveTo>
                <a:lnTo>
                  <a:pt x="393" y="0"/>
                </a:lnTo>
                <a:lnTo>
                  <a:pt x="393" y="519"/>
                </a:lnTo>
                <a:lnTo>
                  <a:pt x="530" y="519"/>
                </a:lnTo>
                <a:lnTo>
                  <a:pt x="266" y="869"/>
                </a:lnTo>
                <a:lnTo>
                  <a:pt x="0" y="519"/>
                </a:lnTo>
                <a:lnTo>
                  <a:pt x="127" y="519"/>
                </a:lnTo>
                <a:lnTo>
                  <a:pt x="127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Freeform 51"/>
          <p:cNvSpPr>
            <a:spLocks/>
          </p:cNvSpPr>
          <p:nvPr/>
        </p:nvSpPr>
        <p:spPr bwMode="auto">
          <a:xfrm>
            <a:off x="3627908" y="2814650"/>
            <a:ext cx="1055688" cy="600075"/>
          </a:xfrm>
          <a:custGeom>
            <a:avLst/>
            <a:gdLst>
              <a:gd name="T0" fmla="*/ 0 w 720"/>
              <a:gd name="T1" fmla="*/ 0 h 504"/>
              <a:gd name="T2" fmla="*/ 211138 w 720"/>
              <a:gd name="T3" fmla="*/ 685800 h 504"/>
              <a:gd name="T4" fmla="*/ 1055688 w 720"/>
              <a:gd name="T5" fmla="*/ 685800 h 504"/>
              <a:gd name="T6" fmla="*/ 0 60000 65536"/>
              <a:gd name="T7" fmla="*/ 0 60000 65536"/>
              <a:gd name="T8" fmla="*/ 0 60000 65536"/>
              <a:gd name="T9" fmla="*/ 0 w 720"/>
              <a:gd name="T10" fmla="*/ 0 h 504"/>
              <a:gd name="T11" fmla="*/ 720 w 720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04">
                <a:moveTo>
                  <a:pt x="0" y="0"/>
                </a:moveTo>
                <a:cubicBezTo>
                  <a:pt x="12" y="180"/>
                  <a:pt x="24" y="360"/>
                  <a:pt x="144" y="432"/>
                </a:cubicBezTo>
                <a:cubicBezTo>
                  <a:pt x="264" y="504"/>
                  <a:pt x="624" y="432"/>
                  <a:pt x="720" y="43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Freeform 53"/>
          <p:cNvSpPr>
            <a:spLocks/>
          </p:cNvSpPr>
          <p:nvPr/>
        </p:nvSpPr>
        <p:spPr bwMode="auto">
          <a:xfrm>
            <a:off x="5621834" y="2736326"/>
            <a:ext cx="1071562" cy="648891"/>
          </a:xfrm>
          <a:custGeom>
            <a:avLst/>
            <a:gdLst>
              <a:gd name="T0" fmla="*/ 1071562 w 731"/>
              <a:gd name="T1" fmla="*/ 0 h 545"/>
              <a:gd name="T2" fmla="*/ 838486 w 731"/>
              <a:gd name="T3" fmla="*/ 733425 h 545"/>
              <a:gd name="T4" fmla="*/ 0 w 731"/>
              <a:gd name="T5" fmla="*/ 790575 h 545"/>
              <a:gd name="T6" fmla="*/ 0 60000 65536"/>
              <a:gd name="T7" fmla="*/ 0 60000 65536"/>
              <a:gd name="T8" fmla="*/ 0 60000 65536"/>
              <a:gd name="T9" fmla="*/ 0 w 731"/>
              <a:gd name="T10" fmla="*/ 0 h 545"/>
              <a:gd name="T11" fmla="*/ 731 w 731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1" h="545">
                <a:moveTo>
                  <a:pt x="731" y="0"/>
                </a:moveTo>
                <a:cubicBezTo>
                  <a:pt x="705" y="77"/>
                  <a:pt x="694" y="379"/>
                  <a:pt x="572" y="462"/>
                </a:cubicBezTo>
                <a:cubicBezTo>
                  <a:pt x="450" y="545"/>
                  <a:pt x="119" y="491"/>
                  <a:pt x="0" y="49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" name="Freeform 57"/>
          <p:cNvSpPr>
            <a:spLocks/>
          </p:cNvSpPr>
          <p:nvPr/>
        </p:nvSpPr>
        <p:spPr bwMode="auto">
          <a:xfrm>
            <a:off x="4170749" y="2019331"/>
            <a:ext cx="844550" cy="914400"/>
          </a:xfrm>
          <a:custGeom>
            <a:avLst/>
            <a:gdLst>
              <a:gd name="T0" fmla="*/ 0 w 576"/>
              <a:gd name="T1" fmla="*/ 0 h 768"/>
              <a:gd name="T2" fmla="*/ 633412 w 576"/>
              <a:gd name="T3" fmla="*/ 609600 h 768"/>
              <a:gd name="T4" fmla="*/ 844550 w 576"/>
              <a:gd name="T5" fmla="*/ 1219200 h 768"/>
              <a:gd name="T6" fmla="*/ 0 60000 65536"/>
              <a:gd name="T7" fmla="*/ 0 60000 65536"/>
              <a:gd name="T8" fmla="*/ 0 60000 65536"/>
              <a:gd name="T9" fmla="*/ 0 w 576"/>
              <a:gd name="T10" fmla="*/ 0 h 768"/>
              <a:gd name="T11" fmla="*/ 576 w 57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768">
                <a:moveTo>
                  <a:pt x="0" y="0"/>
                </a:moveTo>
                <a:cubicBezTo>
                  <a:pt x="168" y="128"/>
                  <a:pt x="336" y="256"/>
                  <a:pt x="432" y="384"/>
                </a:cubicBezTo>
                <a:cubicBezTo>
                  <a:pt x="528" y="512"/>
                  <a:pt x="552" y="640"/>
                  <a:pt x="576" y="76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Freeform 58"/>
          <p:cNvSpPr>
            <a:spLocks/>
          </p:cNvSpPr>
          <p:nvPr/>
        </p:nvSpPr>
        <p:spPr bwMode="auto">
          <a:xfrm>
            <a:off x="5429890" y="2105609"/>
            <a:ext cx="703263" cy="800100"/>
          </a:xfrm>
          <a:custGeom>
            <a:avLst/>
            <a:gdLst>
              <a:gd name="T0" fmla="*/ 703263 w 480"/>
              <a:gd name="T1" fmla="*/ 0 h 672"/>
              <a:gd name="T2" fmla="*/ 210979 w 480"/>
              <a:gd name="T3" fmla="*/ 457200 h 672"/>
              <a:gd name="T4" fmla="*/ 0 w 480"/>
              <a:gd name="T5" fmla="*/ 1066800 h 672"/>
              <a:gd name="T6" fmla="*/ 0 60000 65536"/>
              <a:gd name="T7" fmla="*/ 0 60000 65536"/>
              <a:gd name="T8" fmla="*/ 0 60000 65536"/>
              <a:gd name="T9" fmla="*/ 0 w 480"/>
              <a:gd name="T10" fmla="*/ 0 h 672"/>
              <a:gd name="T11" fmla="*/ 480 w 480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672">
                <a:moveTo>
                  <a:pt x="480" y="0"/>
                </a:moveTo>
                <a:cubicBezTo>
                  <a:pt x="352" y="88"/>
                  <a:pt x="224" y="176"/>
                  <a:pt x="144" y="288"/>
                </a:cubicBezTo>
                <a:cubicBezTo>
                  <a:pt x="64" y="400"/>
                  <a:pt x="32" y="536"/>
                  <a:pt x="0" y="67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3733713" y="1801414"/>
            <a:ext cx="45397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GB" dirty="0" err="1">
                <a:solidFill>
                  <a:prstClr val="white"/>
                </a:solidFill>
                <a:latin typeface="Arial" charset="0"/>
              </a:rPr>
              <a:t>Cl</a:t>
            </a:r>
            <a:r>
              <a:rPr lang="en-GB" baseline="30000" dirty="0">
                <a:solidFill>
                  <a:prstClr val="white"/>
                </a:solidFill>
                <a:latin typeface="Arial" charset="0"/>
              </a:rPr>
              <a:t>-</a:t>
            </a:r>
            <a:endParaRPr lang="en-GB" dirty="0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6115453" y="1836357"/>
            <a:ext cx="45397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GB" dirty="0" err="1">
                <a:solidFill>
                  <a:prstClr val="white"/>
                </a:solidFill>
                <a:latin typeface="Arial" charset="0"/>
              </a:rPr>
              <a:t>Cl</a:t>
            </a:r>
            <a:r>
              <a:rPr lang="en-GB" baseline="30000" dirty="0">
                <a:solidFill>
                  <a:prstClr val="white"/>
                </a:solidFill>
                <a:latin typeface="Arial" charset="0"/>
              </a:rPr>
              <a:t>-</a:t>
            </a:r>
            <a:endParaRPr lang="en-GB" dirty="0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9" name="Freeform 26"/>
          <p:cNvSpPr>
            <a:spLocks/>
          </p:cNvSpPr>
          <p:nvPr/>
        </p:nvSpPr>
        <p:spPr bwMode="auto">
          <a:xfrm>
            <a:off x="4826795" y="3083255"/>
            <a:ext cx="182562" cy="216694"/>
          </a:xfrm>
          <a:custGeom>
            <a:avLst/>
            <a:gdLst>
              <a:gd name="T0" fmla="*/ 179108 w 370"/>
              <a:gd name="T1" fmla="*/ 288925 h 548"/>
              <a:gd name="T2" fmla="*/ 182562 w 370"/>
              <a:gd name="T3" fmla="*/ 275217 h 548"/>
              <a:gd name="T4" fmla="*/ 182069 w 370"/>
              <a:gd name="T5" fmla="*/ 259927 h 548"/>
              <a:gd name="T6" fmla="*/ 179108 w 370"/>
              <a:gd name="T7" fmla="*/ 243055 h 548"/>
              <a:gd name="T8" fmla="*/ 175654 w 370"/>
              <a:gd name="T9" fmla="*/ 225129 h 548"/>
              <a:gd name="T10" fmla="*/ 171214 w 370"/>
              <a:gd name="T11" fmla="*/ 206676 h 548"/>
              <a:gd name="T12" fmla="*/ 165293 w 370"/>
              <a:gd name="T13" fmla="*/ 187696 h 548"/>
              <a:gd name="T14" fmla="*/ 158878 w 370"/>
              <a:gd name="T15" fmla="*/ 168188 h 548"/>
              <a:gd name="T16" fmla="*/ 151477 w 370"/>
              <a:gd name="T17" fmla="*/ 149735 h 548"/>
              <a:gd name="T18" fmla="*/ 143583 w 370"/>
              <a:gd name="T19" fmla="*/ 131282 h 548"/>
              <a:gd name="T20" fmla="*/ 135688 w 370"/>
              <a:gd name="T21" fmla="*/ 114410 h 548"/>
              <a:gd name="T22" fmla="*/ 127300 w 370"/>
              <a:gd name="T23" fmla="*/ 97539 h 548"/>
              <a:gd name="T24" fmla="*/ 117925 w 370"/>
              <a:gd name="T25" fmla="*/ 81721 h 548"/>
              <a:gd name="T26" fmla="*/ 109044 w 370"/>
              <a:gd name="T27" fmla="*/ 68541 h 548"/>
              <a:gd name="T28" fmla="*/ 100656 w 370"/>
              <a:gd name="T29" fmla="*/ 55887 h 548"/>
              <a:gd name="T30" fmla="*/ 92761 w 370"/>
              <a:gd name="T31" fmla="*/ 46397 h 548"/>
              <a:gd name="T32" fmla="*/ 84373 w 370"/>
              <a:gd name="T33" fmla="*/ 39015 h 548"/>
              <a:gd name="T34" fmla="*/ 76479 w 370"/>
              <a:gd name="T35" fmla="*/ 33743 h 548"/>
              <a:gd name="T36" fmla="*/ 124340 w 370"/>
              <a:gd name="T37" fmla="*/ 8963 h 548"/>
              <a:gd name="T38" fmla="*/ 0 w 370"/>
              <a:gd name="T39" fmla="*/ 0 h 548"/>
              <a:gd name="T40" fmla="*/ 0 w 370"/>
              <a:gd name="T41" fmla="*/ 98066 h 548"/>
              <a:gd name="T42" fmla="*/ 39966 w 370"/>
              <a:gd name="T43" fmla="*/ 60632 h 548"/>
              <a:gd name="T44" fmla="*/ 46381 w 370"/>
              <a:gd name="T45" fmla="*/ 70122 h 548"/>
              <a:gd name="T46" fmla="*/ 52302 w 370"/>
              <a:gd name="T47" fmla="*/ 81721 h 548"/>
              <a:gd name="T48" fmla="*/ 57236 w 370"/>
              <a:gd name="T49" fmla="*/ 93848 h 548"/>
              <a:gd name="T50" fmla="*/ 61183 w 370"/>
              <a:gd name="T51" fmla="*/ 107029 h 548"/>
              <a:gd name="T52" fmla="*/ 64637 w 370"/>
              <a:gd name="T53" fmla="*/ 121264 h 548"/>
              <a:gd name="T54" fmla="*/ 67597 w 370"/>
              <a:gd name="T55" fmla="*/ 136027 h 548"/>
              <a:gd name="T56" fmla="*/ 69571 w 370"/>
              <a:gd name="T57" fmla="*/ 150789 h 548"/>
              <a:gd name="T58" fmla="*/ 71545 w 370"/>
              <a:gd name="T59" fmla="*/ 165552 h 548"/>
              <a:gd name="T60" fmla="*/ 73025 w 370"/>
              <a:gd name="T61" fmla="*/ 180314 h 548"/>
              <a:gd name="T62" fmla="*/ 74012 w 370"/>
              <a:gd name="T63" fmla="*/ 195077 h 548"/>
              <a:gd name="T64" fmla="*/ 74505 w 370"/>
              <a:gd name="T65" fmla="*/ 209840 h 548"/>
              <a:gd name="T66" fmla="*/ 74505 w 370"/>
              <a:gd name="T67" fmla="*/ 223021 h 548"/>
              <a:gd name="T68" fmla="*/ 74012 w 370"/>
              <a:gd name="T69" fmla="*/ 236201 h 548"/>
              <a:gd name="T70" fmla="*/ 73025 w 370"/>
              <a:gd name="T71" fmla="*/ 248855 h 548"/>
              <a:gd name="T72" fmla="*/ 72531 w 370"/>
              <a:gd name="T73" fmla="*/ 259927 h 548"/>
              <a:gd name="T74" fmla="*/ 71545 w 370"/>
              <a:gd name="T75" fmla="*/ 269417 h 548"/>
              <a:gd name="T76" fmla="*/ 74505 w 370"/>
              <a:gd name="T77" fmla="*/ 269417 h 548"/>
              <a:gd name="T78" fmla="*/ 182562 w 370"/>
              <a:gd name="T79" fmla="*/ 275217 h 548"/>
              <a:gd name="T80" fmla="*/ 179108 w 370"/>
              <a:gd name="T81" fmla="*/ 288925 h 54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70"/>
              <a:gd name="T124" fmla="*/ 0 h 548"/>
              <a:gd name="T125" fmla="*/ 370 w 370"/>
              <a:gd name="T126" fmla="*/ 548 h 54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70" h="548">
                <a:moveTo>
                  <a:pt x="363" y="548"/>
                </a:moveTo>
                <a:lnTo>
                  <a:pt x="370" y="522"/>
                </a:lnTo>
                <a:lnTo>
                  <a:pt x="369" y="493"/>
                </a:lnTo>
                <a:lnTo>
                  <a:pt x="363" y="461"/>
                </a:lnTo>
                <a:lnTo>
                  <a:pt x="356" y="427"/>
                </a:lnTo>
                <a:lnTo>
                  <a:pt x="347" y="392"/>
                </a:lnTo>
                <a:lnTo>
                  <a:pt x="335" y="356"/>
                </a:lnTo>
                <a:lnTo>
                  <a:pt x="322" y="319"/>
                </a:lnTo>
                <a:lnTo>
                  <a:pt x="307" y="284"/>
                </a:lnTo>
                <a:lnTo>
                  <a:pt x="291" y="249"/>
                </a:lnTo>
                <a:lnTo>
                  <a:pt x="275" y="217"/>
                </a:lnTo>
                <a:lnTo>
                  <a:pt x="258" y="185"/>
                </a:lnTo>
                <a:lnTo>
                  <a:pt x="239" y="155"/>
                </a:lnTo>
                <a:lnTo>
                  <a:pt x="221" y="130"/>
                </a:lnTo>
                <a:lnTo>
                  <a:pt x="204" y="106"/>
                </a:lnTo>
                <a:lnTo>
                  <a:pt x="188" y="88"/>
                </a:lnTo>
                <a:lnTo>
                  <a:pt x="171" y="74"/>
                </a:lnTo>
                <a:lnTo>
                  <a:pt x="155" y="64"/>
                </a:lnTo>
                <a:lnTo>
                  <a:pt x="252" y="17"/>
                </a:lnTo>
                <a:lnTo>
                  <a:pt x="0" y="0"/>
                </a:lnTo>
                <a:lnTo>
                  <a:pt x="0" y="186"/>
                </a:lnTo>
                <a:lnTo>
                  <a:pt x="81" y="115"/>
                </a:lnTo>
                <a:lnTo>
                  <a:pt x="94" y="133"/>
                </a:lnTo>
                <a:lnTo>
                  <a:pt x="106" y="155"/>
                </a:lnTo>
                <a:lnTo>
                  <a:pt x="116" y="178"/>
                </a:lnTo>
                <a:lnTo>
                  <a:pt x="124" y="203"/>
                </a:lnTo>
                <a:lnTo>
                  <a:pt x="131" y="230"/>
                </a:lnTo>
                <a:lnTo>
                  <a:pt x="137" y="258"/>
                </a:lnTo>
                <a:lnTo>
                  <a:pt x="141" y="286"/>
                </a:lnTo>
                <a:lnTo>
                  <a:pt x="145" y="314"/>
                </a:lnTo>
                <a:lnTo>
                  <a:pt x="148" y="342"/>
                </a:lnTo>
                <a:lnTo>
                  <a:pt x="150" y="370"/>
                </a:lnTo>
                <a:lnTo>
                  <a:pt x="151" y="398"/>
                </a:lnTo>
                <a:lnTo>
                  <a:pt x="151" y="423"/>
                </a:lnTo>
                <a:lnTo>
                  <a:pt x="150" y="448"/>
                </a:lnTo>
                <a:lnTo>
                  <a:pt x="148" y="472"/>
                </a:lnTo>
                <a:lnTo>
                  <a:pt x="147" y="493"/>
                </a:lnTo>
                <a:lnTo>
                  <a:pt x="145" y="511"/>
                </a:lnTo>
                <a:lnTo>
                  <a:pt x="151" y="511"/>
                </a:lnTo>
                <a:lnTo>
                  <a:pt x="370" y="522"/>
                </a:lnTo>
                <a:lnTo>
                  <a:pt x="363" y="548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5349082" y="3076873"/>
            <a:ext cx="182563" cy="240506"/>
          </a:xfrm>
          <a:custGeom>
            <a:avLst/>
            <a:gdLst>
              <a:gd name="T0" fmla="*/ 10334 w 371"/>
              <a:gd name="T1" fmla="*/ 288342 h 605"/>
              <a:gd name="T2" fmla="*/ 10334 w 371"/>
              <a:gd name="T3" fmla="*/ 288342 h 605"/>
              <a:gd name="T4" fmla="*/ 10334 w 371"/>
              <a:gd name="T5" fmla="*/ 288342 h 605"/>
              <a:gd name="T6" fmla="*/ 4921 w 371"/>
              <a:gd name="T7" fmla="*/ 307424 h 605"/>
              <a:gd name="T8" fmla="*/ 1476 w 371"/>
              <a:gd name="T9" fmla="*/ 318555 h 605"/>
              <a:gd name="T10" fmla="*/ 0 w 371"/>
              <a:gd name="T11" fmla="*/ 320675 h 605"/>
              <a:gd name="T12" fmla="*/ 492 w 371"/>
              <a:gd name="T13" fmla="*/ 316435 h 605"/>
              <a:gd name="T14" fmla="*/ 3445 w 371"/>
              <a:gd name="T15" fmla="*/ 305834 h 605"/>
              <a:gd name="T16" fmla="*/ 7381 w 371"/>
              <a:gd name="T17" fmla="*/ 290463 h 605"/>
              <a:gd name="T18" fmla="*/ 13778 w 371"/>
              <a:gd name="T19" fmla="*/ 269791 h 605"/>
              <a:gd name="T20" fmla="*/ 21160 w 371"/>
              <a:gd name="T21" fmla="*/ 245939 h 605"/>
              <a:gd name="T22" fmla="*/ 29525 w 371"/>
              <a:gd name="T23" fmla="*/ 219967 h 605"/>
              <a:gd name="T24" fmla="*/ 38383 w 371"/>
              <a:gd name="T25" fmla="*/ 191345 h 605"/>
              <a:gd name="T26" fmla="*/ 48716 w 371"/>
              <a:gd name="T27" fmla="*/ 161663 h 605"/>
              <a:gd name="T28" fmla="*/ 60034 w 371"/>
              <a:gd name="T29" fmla="*/ 133040 h 605"/>
              <a:gd name="T30" fmla="*/ 70860 w 371"/>
              <a:gd name="T31" fmla="*/ 104948 h 605"/>
              <a:gd name="T32" fmla="*/ 82670 w 371"/>
              <a:gd name="T33" fmla="*/ 77916 h 605"/>
              <a:gd name="T34" fmla="*/ 94480 w 371"/>
              <a:gd name="T35" fmla="*/ 54064 h 605"/>
              <a:gd name="T36" fmla="*/ 106290 w 371"/>
              <a:gd name="T37" fmla="*/ 34453 h 605"/>
              <a:gd name="T38" fmla="*/ 58558 w 371"/>
              <a:gd name="T39" fmla="*/ 9541 h 605"/>
              <a:gd name="T40" fmla="*/ 182563 w 371"/>
              <a:gd name="T41" fmla="*/ 0 h 605"/>
              <a:gd name="T42" fmla="*/ 182563 w 371"/>
              <a:gd name="T43" fmla="*/ 99648 h 605"/>
              <a:gd name="T44" fmla="*/ 142704 w 371"/>
              <a:gd name="T45" fmla="*/ 61485 h 605"/>
              <a:gd name="T46" fmla="*/ 142704 w 371"/>
              <a:gd name="T47" fmla="*/ 61485 h 605"/>
              <a:gd name="T48" fmla="*/ 135815 w 371"/>
              <a:gd name="T49" fmla="*/ 72086 h 605"/>
              <a:gd name="T50" fmla="*/ 130402 w 371"/>
              <a:gd name="T51" fmla="*/ 83747 h 605"/>
              <a:gd name="T52" fmla="*/ 124005 w 371"/>
              <a:gd name="T53" fmla="*/ 96468 h 605"/>
              <a:gd name="T54" fmla="*/ 119084 w 371"/>
              <a:gd name="T55" fmla="*/ 111309 h 605"/>
              <a:gd name="T56" fmla="*/ 114655 w 371"/>
              <a:gd name="T57" fmla="*/ 126150 h 605"/>
              <a:gd name="T58" fmla="*/ 110227 w 371"/>
              <a:gd name="T59" fmla="*/ 142581 h 605"/>
              <a:gd name="T60" fmla="*/ 106782 w 371"/>
              <a:gd name="T61" fmla="*/ 159012 h 605"/>
              <a:gd name="T62" fmla="*/ 104322 w 371"/>
              <a:gd name="T63" fmla="*/ 175444 h 605"/>
              <a:gd name="T64" fmla="*/ 101369 w 371"/>
              <a:gd name="T65" fmla="*/ 191345 h 605"/>
              <a:gd name="T66" fmla="*/ 99401 w 371"/>
              <a:gd name="T67" fmla="*/ 207776 h 605"/>
              <a:gd name="T68" fmla="*/ 96940 w 371"/>
              <a:gd name="T69" fmla="*/ 224207 h 605"/>
              <a:gd name="T70" fmla="*/ 96448 w 371"/>
              <a:gd name="T71" fmla="*/ 239049 h 605"/>
              <a:gd name="T72" fmla="*/ 95956 w 371"/>
              <a:gd name="T73" fmla="*/ 253360 h 605"/>
              <a:gd name="T74" fmla="*/ 94972 w 371"/>
              <a:gd name="T75" fmla="*/ 266611 h 605"/>
              <a:gd name="T76" fmla="*/ 95956 w 371"/>
              <a:gd name="T77" fmla="*/ 277742 h 605"/>
              <a:gd name="T78" fmla="*/ 96448 w 371"/>
              <a:gd name="T79" fmla="*/ 288342 h 605"/>
              <a:gd name="T80" fmla="*/ 96448 w 371"/>
              <a:gd name="T81" fmla="*/ 288342 h 605"/>
              <a:gd name="T82" fmla="*/ 11810 w 371"/>
              <a:gd name="T83" fmla="*/ 289403 h 605"/>
              <a:gd name="T84" fmla="*/ 10334 w 371"/>
              <a:gd name="T85" fmla="*/ 288342 h 6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71"/>
              <a:gd name="T130" fmla="*/ 0 h 605"/>
              <a:gd name="T131" fmla="*/ 371 w 371"/>
              <a:gd name="T132" fmla="*/ 605 h 60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71" h="605">
                <a:moveTo>
                  <a:pt x="21" y="544"/>
                </a:moveTo>
                <a:lnTo>
                  <a:pt x="21" y="544"/>
                </a:lnTo>
                <a:lnTo>
                  <a:pt x="10" y="580"/>
                </a:lnTo>
                <a:lnTo>
                  <a:pt x="3" y="601"/>
                </a:lnTo>
                <a:lnTo>
                  <a:pt x="0" y="605"/>
                </a:lnTo>
                <a:lnTo>
                  <a:pt x="1" y="597"/>
                </a:lnTo>
                <a:lnTo>
                  <a:pt x="7" y="577"/>
                </a:lnTo>
                <a:lnTo>
                  <a:pt x="15" y="548"/>
                </a:lnTo>
                <a:lnTo>
                  <a:pt x="28" y="509"/>
                </a:lnTo>
                <a:lnTo>
                  <a:pt x="43" y="464"/>
                </a:lnTo>
                <a:lnTo>
                  <a:pt x="60" y="415"/>
                </a:lnTo>
                <a:lnTo>
                  <a:pt x="78" y="361"/>
                </a:lnTo>
                <a:lnTo>
                  <a:pt x="99" y="305"/>
                </a:lnTo>
                <a:lnTo>
                  <a:pt x="122" y="251"/>
                </a:lnTo>
                <a:lnTo>
                  <a:pt x="144" y="198"/>
                </a:lnTo>
                <a:lnTo>
                  <a:pt x="168" y="147"/>
                </a:lnTo>
                <a:lnTo>
                  <a:pt x="192" y="102"/>
                </a:lnTo>
                <a:lnTo>
                  <a:pt x="216" y="65"/>
                </a:lnTo>
                <a:lnTo>
                  <a:pt x="119" y="18"/>
                </a:lnTo>
                <a:lnTo>
                  <a:pt x="371" y="0"/>
                </a:lnTo>
                <a:lnTo>
                  <a:pt x="371" y="188"/>
                </a:lnTo>
                <a:lnTo>
                  <a:pt x="290" y="116"/>
                </a:lnTo>
                <a:lnTo>
                  <a:pt x="276" y="136"/>
                </a:lnTo>
                <a:lnTo>
                  <a:pt x="265" y="158"/>
                </a:lnTo>
                <a:lnTo>
                  <a:pt x="252" y="182"/>
                </a:lnTo>
                <a:lnTo>
                  <a:pt x="242" y="210"/>
                </a:lnTo>
                <a:lnTo>
                  <a:pt x="233" y="238"/>
                </a:lnTo>
                <a:lnTo>
                  <a:pt x="224" y="269"/>
                </a:lnTo>
                <a:lnTo>
                  <a:pt x="217" y="300"/>
                </a:lnTo>
                <a:lnTo>
                  <a:pt x="212" y="331"/>
                </a:lnTo>
                <a:lnTo>
                  <a:pt x="206" y="361"/>
                </a:lnTo>
                <a:lnTo>
                  <a:pt x="202" y="392"/>
                </a:lnTo>
                <a:lnTo>
                  <a:pt x="197" y="423"/>
                </a:lnTo>
                <a:lnTo>
                  <a:pt x="196" y="451"/>
                </a:lnTo>
                <a:lnTo>
                  <a:pt x="195" y="478"/>
                </a:lnTo>
                <a:lnTo>
                  <a:pt x="193" y="503"/>
                </a:lnTo>
                <a:lnTo>
                  <a:pt x="195" y="524"/>
                </a:lnTo>
                <a:lnTo>
                  <a:pt x="196" y="544"/>
                </a:lnTo>
                <a:lnTo>
                  <a:pt x="24" y="546"/>
                </a:lnTo>
                <a:lnTo>
                  <a:pt x="21" y="544"/>
                </a:lnTo>
              </a:path>
            </a:pathLst>
          </a:custGeom>
          <a:solidFill>
            <a:srgbClr val="00FF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4398684" y="2713923"/>
            <a:ext cx="6286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srgbClr val="FF0000"/>
                </a:solidFill>
                <a:latin typeface="Arial" charset="0"/>
              </a:rPr>
              <a:t>Fe</a:t>
            </a:r>
            <a:r>
              <a:rPr lang="pl-PL" baseline="30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GB" baseline="30000" dirty="0">
                <a:solidFill>
                  <a:srgbClr val="FF0000"/>
                </a:solidFill>
                <a:latin typeface="Arial" charset="0"/>
              </a:rPr>
              <a:t>+</a:t>
            </a: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5488612" y="2736282"/>
            <a:ext cx="62869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srgbClr val="FF0000"/>
                </a:solidFill>
                <a:latin typeface="Arial" charset="0"/>
              </a:rPr>
              <a:t>Fe</a:t>
            </a:r>
            <a:r>
              <a:rPr lang="pl-PL" baseline="30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GB" baseline="30000" dirty="0">
                <a:solidFill>
                  <a:srgbClr val="FF0000"/>
                </a:solidFill>
                <a:latin typeface="Arial" charset="0"/>
              </a:rPr>
              <a:t>+</a:t>
            </a: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3303411" y="1955626"/>
            <a:ext cx="44916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EBEBEB"/>
                </a:solidFill>
                <a:latin typeface="Arial" charset="0"/>
              </a:rPr>
              <a:t>O</a:t>
            </a:r>
            <a:r>
              <a:rPr lang="en-GB" baseline="-25000" dirty="0">
                <a:solidFill>
                  <a:srgbClr val="EBEBEB"/>
                </a:solidFill>
                <a:latin typeface="Arial" charset="0"/>
              </a:rPr>
              <a:t>2</a:t>
            </a:r>
            <a:endParaRPr lang="en-GB" dirty="0">
              <a:solidFill>
                <a:srgbClr val="EBEBEB"/>
              </a:solidFill>
              <a:latin typeface="Arial" charset="0"/>
            </a:endParaRPr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6658607" y="2011918"/>
            <a:ext cx="44916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EBEBEB"/>
                </a:solidFill>
                <a:latin typeface="Arial" charset="0"/>
              </a:rPr>
              <a:t>O</a:t>
            </a:r>
            <a:r>
              <a:rPr lang="en-GB" baseline="-25000" dirty="0">
                <a:solidFill>
                  <a:srgbClr val="EBEBEB"/>
                </a:solidFill>
                <a:latin typeface="Arial" charset="0"/>
              </a:rPr>
              <a:t>2</a:t>
            </a:r>
            <a:endParaRPr lang="en-GB" dirty="0">
              <a:solidFill>
                <a:srgbClr val="EBEBEB"/>
              </a:solidFill>
              <a:latin typeface="Arial" charset="0"/>
            </a:endParaRPr>
          </a:p>
        </p:txBody>
      </p:sp>
      <p:sp>
        <p:nvSpPr>
          <p:cNvPr id="25" name="Freeform 13"/>
          <p:cNvSpPr>
            <a:spLocks/>
          </p:cNvSpPr>
          <p:nvPr/>
        </p:nvSpPr>
        <p:spPr bwMode="auto">
          <a:xfrm>
            <a:off x="3079709" y="2662822"/>
            <a:ext cx="1282700" cy="15479"/>
          </a:xfrm>
          <a:custGeom>
            <a:avLst/>
            <a:gdLst>
              <a:gd name="T0" fmla="*/ 0 w 2630"/>
              <a:gd name="T1" fmla="*/ 10584 h 39"/>
              <a:gd name="T2" fmla="*/ 0 w 2630"/>
              <a:gd name="T3" fmla="*/ 20638 h 39"/>
              <a:gd name="T4" fmla="*/ 1282700 w 2630"/>
              <a:gd name="T5" fmla="*/ 20638 h 39"/>
              <a:gd name="T6" fmla="*/ 1282700 w 2630"/>
              <a:gd name="T7" fmla="*/ 0 h 39"/>
              <a:gd name="T8" fmla="*/ 0 w 2630"/>
              <a:gd name="T9" fmla="*/ 0 h 39"/>
              <a:gd name="T10" fmla="*/ 0 w 2630"/>
              <a:gd name="T11" fmla="*/ 10584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30"/>
              <a:gd name="T19" fmla="*/ 0 h 39"/>
              <a:gd name="T20" fmla="*/ 2630 w 2630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30" h="39">
                <a:moveTo>
                  <a:pt x="0" y="20"/>
                </a:moveTo>
                <a:lnTo>
                  <a:pt x="0" y="39"/>
                </a:lnTo>
                <a:lnTo>
                  <a:pt x="2630" y="39"/>
                </a:lnTo>
                <a:lnTo>
                  <a:pt x="2630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6049963" y="2667105"/>
            <a:ext cx="1293812" cy="15479"/>
          </a:xfrm>
          <a:custGeom>
            <a:avLst/>
            <a:gdLst>
              <a:gd name="T0" fmla="*/ 19041 w 2650"/>
              <a:gd name="T1" fmla="*/ 10584 h 39"/>
              <a:gd name="T2" fmla="*/ 9765 w 2650"/>
              <a:gd name="T3" fmla="*/ 20638 h 39"/>
              <a:gd name="T4" fmla="*/ 1293812 w 2650"/>
              <a:gd name="T5" fmla="*/ 20638 h 39"/>
              <a:gd name="T6" fmla="*/ 1293812 w 2650"/>
              <a:gd name="T7" fmla="*/ 0 h 39"/>
              <a:gd name="T8" fmla="*/ 9765 w 2650"/>
              <a:gd name="T9" fmla="*/ 0 h 39"/>
              <a:gd name="T10" fmla="*/ 0 w 2650"/>
              <a:gd name="T11" fmla="*/ 10584 h 39"/>
              <a:gd name="T12" fmla="*/ 9765 w 2650"/>
              <a:gd name="T13" fmla="*/ 0 h 39"/>
              <a:gd name="T14" fmla="*/ 0 w 2650"/>
              <a:gd name="T15" fmla="*/ 0 h 39"/>
              <a:gd name="T16" fmla="*/ 0 w 2650"/>
              <a:gd name="T17" fmla="*/ 10584 h 39"/>
              <a:gd name="T18" fmla="*/ 19041 w 2650"/>
              <a:gd name="T19" fmla="*/ 10584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50"/>
              <a:gd name="T31" fmla="*/ 0 h 39"/>
              <a:gd name="T32" fmla="*/ 2650 w 2650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50" h="39">
                <a:moveTo>
                  <a:pt x="39" y="20"/>
                </a:moveTo>
                <a:lnTo>
                  <a:pt x="20" y="39"/>
                </a:lnTo>
                <a:lnTo>
                  <a:pt x="2650" y="39"/>
                </a:lnTo>
                <a:lnTo>
                  <a:pt x="2650" y="0"/>
                </a:lnTo>
                <a:lnTo>
                  <a:pt x="20" y="0"/>
                </a:lnTo>
                <a:lnTo>
                  <a:pt x="0" y="20"/>
                </a:lnTo>
                <a:lnTo>
                  <a:pt x="20" y="0"/>
                </a:lnTo>
                <a:lnTo>
                  <a:pt x="0" y="0"/>
                </a:lnTo>
                <a:lnTo>
                  <a:pt x="0" y="20"/>
                </a:lnTo>
                <a:lnTo>
                  <a:pt x="39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02777" y="2689358"/>
            <a:ext cx="253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A: Fe            Fe</a:t>
            </a:r>
            <a:r>
              <a:rPr lang="pl-PL" baseline="30000" dirty="0">
                <a:solidFill>
                  <a:prstClr val="white"/>
                </a:solidFill>
                <a:latin typeface="Century Gothic" panose="020B0502020202020204"/>
              </a:rPr>
              <a:t>2+</a:t>
            </a: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 + 2e   </a:t>
            </a:r>
          </a:p>
        </p:txBody>
      </p:sp>
      <p:sp>
        <p:nvSpPr>
          <p:cNvPr id="30" name="Strzałka w prawo 29"/>
          <p:cNvSpPr/>
          <p:nvPr/>
        </p:nvSpPr>
        <p:spPr>
          <a:xfrm>
            <a:off x="1172369" y="2885897"/>
            <a:ext cx="273051" cy="3962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310187" y="3083255"/>
            <a:ext cx="308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K: O</a:t>
            </a:r>
            <a:r>
              <a:rPr lang="pl-PL" baseline="-25000" dirty="0">
                <a:solidFill>
                  <a:prstClr val="white"/>
                </a:solidFill>
                <a:latin typeface="Century Gothic" panose="020B0502020202020204"/>
              </a:rPr>
              <a:t>2 </a:t>
            </a: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 + H</a:t>
            </a:r>
            <a:r>
              <a:rPr lang="pl-PL" baseline="-25000" dirty="0">
                <a:solidFill>
                  <a:prstClr val="white"/>
                </a:solidFill>
                <a:latin typeface="Century Gothic" panose="020B0502020202020204"/>
              </a:rPr>
              <a:t>2</a:t>
            </a: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O  + 2e         OH</a:t>
            </a:r>
            <a:r>
              <a:rPr lang="pl-PL" baseline="30000" dirty="0">
                <a:solidFill>
                  <a:prstClr val="white"/>
                </a:solidFill>
                <a:latin typeface="Century Gothic" panose="020B0502020202020204"/>
              </a:rPr>
              <a:t>-   </a:t>
            </a:r>
            <a:endParaRPr lang="pl-PL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2" name="Strzałka w prawo 31"/>
          <p:cNvSpPr/>
          <p:nvPr/>
        </p:nvSpPr>
        <p:spPr>
          <a:xfrm>
            <a:off x="2411896" y="3265660"/>
            <a:ext cx="323850" cy="3428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82433" y="4061478"/>
            <a:ext cx="381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Fe</a:t>
            </a:r>
            <a:r>
              <a:rPr lang="pl-PL" baseline="30000" dirty="0">
                <a:solidFill>
                  <a:prstClr val="white"/>
                </a:solidFill>
                <a:latin typeface="Century Gothic" panose="020B0502020202020204"/>
              </a:rPr>
              <a:t>2+</a:t>
            </a: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 + 2Cl</a:t>
            </a:r>
            <a:r>
              <a:rPr lang="pl-PL" baseline="30000" dirty="0">
                <a:solidFill>
                  <a:prstClr val="white"/>
                </a:solidFill>
                <a:latin typeface="Century Gothic" panose="020B0502020202020204"/>
              </a:rPr>
              <a:t>-</a:t>
            </a: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            FeCl</a:t>
            </a:r>
            <a:r>
              <a:rPr lang="pl-PL" baseline="-25000" dirty="0">
                <a:solidFill>
                  <a:prstClr val="white"/>
                </a:solidFill>
                <a:latin typeface="Century Gothic" panose="020B0502020202020204"/>
              </a:rPr>
              <a:t>2 </a:t>
            </a:r>
            <a:endParaRPr lang="pl-PL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4" name="Strzałka w prawo 33"/>
          <p:cNvSpPr/>
          <p:nvPr/>
        </p:nvSpPr>
        <p:spPr>
          <a:xfrm>
            <a:off x="1626395" y="4226332"/>
            <a:ext cx="374651" cy="39623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274536" y="4729858"/>
            <a:ext cx="419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FeCl</a:t>
            </a:r>
            <a:r>
              <a:rPr lang="pl-PL" baseline="-25000" dirty="0">
                <a:solidFill>
                  <a:prstClr val="white"/>
                </a:solidFill>
                <a:latin typeface="Century Gothic" panose="020B0502020202020204"/>
              </a:rPr>
              <a:t>2</a:t>
            </a: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 + 2H</a:t>
            </a:r>
            <a:r>
              <a:rPr lang="pl-PL" baseline="-25000" dirty="0">
                <a:solidFill>
                  <a:prstClr val="white"/>
                </a:solidFill>
                <a:latin typeface="Century Gothic" panose="020B0502020202020204"/>
              </a:rPr>
              <a:t>2</a:t>
            </a: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O            Fe(OH)</a:t>
            </a:r>
            <a:r>
              <a:rPr lang="pl-PL" baseline="-25000" dirty="0">
                <a:solidFill>
                  <a:prstClr val="white"/>
                </a:solidFill>
                <a:latin typeface="Century Gothic" panose="020B0502020202020204"/>
              </a:rPr>
              <a:t>2</a:t>
            </a: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 + </a:t>
            </a:r>
            <a:r>
              <a:rPr lang="pl-PL" b="1" dirty="0" err="1">
                <a:solidFill>
                  <a:srgbClr val="FF0000"/>
                </a:solidFill>
                <a:latin typeface="Century Gothic" panose="020B0502020202020204"/>
              </a:rPr>
              <a:t>HCl</a:t>
            </a:r>
            <a:endParaRPr lang="pl-PL" b="1" dirty="0">
              <a:solidFill>
                <a:srgbClr val="FF0000"/>
              </a:solidFill>
              <a:latin typeface="Century Gothic" panose="020B0502020202020204"/>
            </a:endParaRPr>
          </a:p>
        </p:txBody>
      </p:sp>
      <p:sp>
        <p:nvSpPr>
          <p:cNvPr id="37" name="Strzałka w prawo 36"/>
          <p:cNvSpPr/>
          <p:nvPr/>
        </p:nvSpPr>
        <p:spPr>
          <a:xfrm>
            <a:off x="1983206" y="4904984"/>
            <a:ext cx="361950" cy="45974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282433" y="5253402"/>
            <a:ext cx="304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Fe + </a:t>
            </a:r>
            <a:r>
              <a:rPr lang="pl-PL" dirty="0" err="1">
                <a:solidFill>
                  <a:prstClr val="white"/>
                </a:solidFill>
                <a:latin typeface="Century Gothic" panose="020B0502020202020204"/>
              </a:rPr>
              <a:t>HCl</a:t>
            </a: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            FeCl</a:t>
            </a:r>
            <a:r>
              <a:rPr lang="pl-PL" baseline="-25000" dirty="0">
                <a:solidFill>
                  <a:prstClr val="white"/>
                </a:solidFill>
                <a:latin typeface="Century Gothic" panose="020B0502020202020204"/>
              </a:rPr>
              <a:t>2</a:t>
            </a: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 + H</a:t>
            </a:r>
            <a:r>
              <a:rPr lang="pl-PL" baseline="-25000" dirty="0">
                <a:solidFill>
                  <a:prstClr val="white"/>
                </a:solidFill>
                <a:latin typeface="Century Gothic" panose="020B0502020202020204"/>
              </a:rPr>
              <a:t>2</a:t>
            </a: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  <p:sp>
        <p:nvSpPr>
          <p:cNvPr id="39" name="Strzałka w prawo 38"/>
          <p:cNvSpPr/>
          <p:nvPr/>
        </p:nvSpPr>
        <p:spPr>
          <a:xfrm flipV="1">
            <a:off x="1445420" y="5430468"/>
            <a:ext cx="361951" cy="45719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pl-PL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112" y="882201"/>
            <a:ext cx="4024313" cy="520303"/>
          </a:xfrm>
        </p:spPr>
        <p:txBody>
          <a:bodyPr anchor="b"/>
          <a:lstStyle/>
          <a:p>
            <a:r>
              <a:rPr lang="pl-PL" altLang="pl-PL" dirty="0" smtClean="0"/>
              <a:t>Korozja wżerowa</a:t>
            </a:r>
            <a:endParaRPr lang="en-US" altLang="pl-PL" dirty="0" smtClean="0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763566" y="2868217"/>
            <a:ext cx="742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fontAlgn="auto">
              <a:spcBef>
                <a:spcPct val="0"/>
              </a:spcBef>
              <a:spcAft>
                <a:spcPts val="0"/>
              </a:spcAft>
              <a:buNone/>
            </a:pPr>
            <a:endParaRPr lang="pl-PL" altLang="pl-PL" sz="180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69" y="3427719"/>
            <a:ext cx="4111146" cy="308336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15" y="2416629"/>
            <a:ext cx="3621407" cy="2716055"/>
          </a:xfrm>
          <a:prstGeom prst="rect">
            <a:avLst/>
          </a:prstGeom>
        </p:spPr>
      </p:pic>
      <p:pic>
        <p:nvPicPr>
          <p:cNvPr id="8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200" y="654353"/>
            <a:ext cx="1688777" cy="1266583"/>
          </a:xfrm>
        </p:spPr>
      </p:pic>
    </p:spTree>
    <p:extLst>
      <p:ext uri="{BB962C8B-B14F-4D97-AF65-F5344CB8AC3E}">
        <p14:creationId xmlns:p14="http://schemas.microsoft.com/office/powerpoint/2010/main" val="1488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864" y="1249000"/>
            <a:ext cx="6915150" cy="640556"/>
          </a:xfrm>
        </p:spPr>
        <p:txBody>
          <a:bodyPr/>
          <a:lstStyle/>
          <a:p>
            <a:r>
              <a:rPr lang="pl-PL" altLang="pl-PL" sz="2700" dirty="0">
                <a:latin typeface="Albertus" pitchFamily="34" charset="0"/>
              </a:rPr>
              <a:t>Sposoby ograniczania korozji wżerowej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0688" y="2208610"/>
            <a:ext cx="5829300" cy="3294459"/>
          </a:xfrm>
        </p:spPr>
        <p:txBody>
          <a:bodyPr/>
          <a:lstStyle/>
          <a:p>
            <a:r>
              <a:rPr lang="pl-PL" altLang="pl-PL" dirty="0">
                <a:latin typeface="Tahoma" panose="020B0604030504040204" pitchFamily="34" charset="0"/>
              </a:rPr>
              <a:t>Odpowiedni dobór materiałów,</a:t>
            </a:r>
          </a:p>
          <a:p>
            <a:r>
              <a:rPr lang="pl-PL" altLang="pl-PL" dirty="0">
                <a:latin typeface="Tahoma" panose="020B0604030504040204" pitchFamily="34" charset="0"/>
              </a:rPr>
              <a:t>Użycie stopów od podwyższonej odporności na KW,</a:t>
            </a:r>
          </a:p>
          <a:p>
            <a:r>
              <a:rPr lang="pl-PL" altLang="pl-PL" dirty="0">
                <a:latin typeface="Tahoma" panose="020B0604030504040204" pitchFamily="34" charset="0"/>
              </a:rPr>
              <a:t>Kontrola ilości tlenu oraz </a:t>
            </a:r>
            <a:r>
              <a:rPr lang="pl-PL" altLang="pl-PL" dirty="0" err="1">
                <a:latin typeface="Tahoma" panose="020B0604030504040204" pitchFamily="34" charset="0"/>
              </a:rPr>
              <a:t>pH</a:t>
            </a:r>
            <a:r>
              <a:rPr lang="pl-PL" altLang="pl-PL" dirty="0">
                <a:latin typeface="Tahoma" panose="020B0604030504040204" pitchFamily="34" charset="0"/>
              </a:rPr>
              <a:t>, temperatury i poziomu jonów chlorkowych,</a:t>
            </a:r>
          </a:p>
          <a:p>
            <a:r>
              <a:rPr lang="pl-PL" altLang="pl-PL" dirty="0">
                <a:latin typeface="Tahoma" panose="020B0604030504040204" pitchFamily="34" charset="0"/>
              </a:rPr>
              <a:t>Ochrona elektrochemiczna,</a:t>
            </a:r>
          </a:p>
          <a:p>
            <a:r>
              <a:rPr lang="pl-PL" altLang="pl-PL" dirty="0">
                <a:latin typeface="Tahoma" panose="020B0604030504040204" pitchFamily="34" charset="0"/>
              </a:rPr>
              <a:t>Inhibitory korozji.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DC8A4E1-0C90-48A8-B484-9746901A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35" y="4210594"/>
            <a:ext cx="5087888" cy="19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1885951" y="2276475"/>
          <a:ext cx="5822156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 6.0" r:id="rId3" imgW="10117080" imgH="4437000" progId="CorelDRAW.Graphic.6">
                  <p:embed/>
                </p:oleObj>
              </mc:Choice>
              <mc:Fallback>
                <p:oleObj name="CorelDRAW 6.0" r:id="rId3" imgW="10117080" imgH="4437000" progId="CorelDRAW.Graphic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1" y="2276475"/>
                        <a:ext cx="5822156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086226" y="1271587"/>
            <a:ext cx="3808810" cy="900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1800">
                <a:solidFill>
                  <a:prstClr val="white"/>
                </a:solidFill>
              </a:rPr>
              <a:t>Gdy</a:t>
            </a:r>
            <a:r>
              <a:rPr lang="en-GB" altLang="pl-PL" sz="1800">
                <a:solidFill>
                  <a:prstClr val="white"/>
                </a:solidFill>
              </a:rPr>
              <a:t> </a:t>
            </a:r>
            <a:r>
              <a:rPr lang="pl-PL" altLang="pl-PL" sz="1800">
                <a:solidFill>
                  <a:prstClr val="white"/>
                </a:solidFill>
              </a:rPr>
              <a:t>stal stopową</a:t>
            </a:r>
            <a:r>
              <a:rPr lang="en-GB" altLang="pl-PL" sz="1800">
                <a:solidFill>
                  <a:prstClr val="white"/>
                </a:solidFill>
              </a:rPr>
              <a:t> </a:t>
            </a:r>
            <a:r>
              <a:rPr lang="pl-PL" altLang="pl-PL" sz="1800">
                <a:solidFill>
                  <a:prstClr val="white"/>
                </a:solidFill>
              </a:rPr>
              <a:t>ogrzewa się do temperatury ok.</a:t>
            </a:r>
            <a:r>
              <a:rPr lang="en-GB" altLang="pl-PL" sz="1800">
                <a:solidFill>
                  <a:prstClr val="white"/>
                </a:solidFill>
              </a:rPr>
              <a:t>650</a:t>
            </a:r>
            <a:r>
              <a:rPr lang="en-GB" altLang="pl-PL" sz="1800" baseline="30000">
                <a:solidFill>
                  <a:prstClr val="white"/>
                </a:solidFill>
              </a:rPr>
              <a:t>o</a:t>
            </a:r>
            <a:r>
              <a:rPr lang="en-GB" altLang="pl-PL" sz="1800">
                <a:solidFill>
                  <a:prstClr val="white"/>
                </a:solidFill>
              </a:rPr>
              <a:t>C, </a:t>
            </a:r>
            <a:r>
              <a:rPr lang="pl-PL" altLang="pl-PL" sz="1800">
                <a:solidFill>
                  <a:prstClr val="white"/>
                </a:solidFill>
              </a:rPr>
              <a:t>tworzą się węgliki </a:t>
            </a:r>
            <a:r>
              <a:rPr lang="en-GB" altLang="pl-PL" sz="1800">
                <a:solidFill>
                  <a:prstClr val="white"/>
                </a:solidFill>
              </a:rPr>
              <a:t>Cr </a:t>
            </a:r>
            <a:r>
              <a:rPr lang="pl-PL" altLang="pl-PL" sz="1800">
                <a:solidFill>
                  <a:prstClr val="white"/>
                </a:solidFill>
              </a:rPr>
              <a:t>przy granicach ziaren</a:t>
            </a:r>
            <a:endParaRPr lang="en-GB" altLang="pl-PL" sz="1800">
              <a:solidFill>
                <a:prstClr val="white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96942" y="2736057"/>
            <a:ext cx="3042975" cy="826294"/>
            <a:chOff x="2688" y="1578"/>
            <a:chExt cx="2768" cy="694"/>
          </a:xfrm>
        </p:grpSpPr>
        <p:sp>
          <p:nvSpPr>
            <p:cNvPr id="1038" name="Text Box 6"/>
            <p:cNvSpPr txBox="1">
              <a:spLocks noChangeArrowheads="1"/>
            </p:cNvSpPr>
            <p:nvPr/>
          </p:nvSpPr>
          <p:spPr bwMode="auto">
            <a:xfrm>
              <a:off x="2688" y="1578"/>
              <a:ext cx="32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pl-PL" sz="1800" b="1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039" name="Text Box 7"/>
            <p:cNvSpPr txBox="1">
              <a:spLocks noChangeArrowheads="1"/>
            </p:cNvSpPr>
            <p:nvPr/>
          </p:nvSpPr>
          <p:spPr bwMode="auto">
            <a:xfrm>
              <a:off x="3312" y="1962"/>
              <a:ext cx="32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pl-PL" sz="1800" b="1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040" name="Text Box 8"/>
            <p:cNvSpPr txBox="1">
              <a:spLocks noChangeArrowheads="1"/>
            </p:cNvSpPr>
            <p:nvPr/>
          </p:nvSpPr>
          <p:spPr bwMode="auto">
            <a:xfrm>
              <a:off x="4560" y="1866"/>
              <a:ext cx="32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pl-PL" sz="1800" b="1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041" name="Text Box 9"/>
            <p:cNvSpPr txBox="1">
              <a:spLocks noChangeArrowheads="1"/>
            </p:cNvSpPr>
            <p:nvPr/>
          </p:nvSpPr>
          <p:spPr bwMode="auto">
            <a:xfrm>
              <a:off x="5136" y="1578"/>
              <a:ext cx="32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pl-PL" sz="1800" b="1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042" name="Line 10"/>
            <p:cNvSpPr>
              <a:spLocks noChangeShapeType="1"/>
            </p:cNvSpPr>
            <p:nvPr/>
          </p:nvSpPr>
          <p:spPr bwMode="auto">
            <a:xfrm>
              <a:off x="3024" y="1728"/>
              <a:ext cx="97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endParaRPr lang="pl-PL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1043" name="Line 11"/>
            <p:cNvSpPr>
              <a:spLocks noChangeShapeType="1"/>
            </p:cNvSpPr>
            <p:nvPr/>
          </p:nvSpPr>
          <p:spPr bwMode="auto">
            <a:xfrm flipV="1">
              <a:off x="3567" y="1872"/>
              <a:ext cx="429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endParaRPr lang="pl-PL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1044" name="Line 12"/>
            <p:cNvSpPr>
              <a:spLocks noChangeShapeType="1"/>
            </p:cNvSpPr>
            <p:nvPr/>
          </p:nvSpPr>
          <p:spPr bwMode="auto">
            <a:xfrm flipH="1" flipV="1">
              <a:off x="3996" y="1872"/>
              <a:ext cx="61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endParaRPr lang="pl-PL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1045" name="Line 13"/>
            <p:cNvSpPr>
              <a:spLocks noChangeShapeType="1"/>
            </p:cNvSpPr>
            <p:nvPr/>
          </p:nvSpPr>
          <p:spPr bwMode="auto">
            <a:xfrm flipH="1">
              <a:off x="3996" y="1728"/>
              <a:ext cx="114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endParaRPr lang="pl-PL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303860" y="3671887"/>
            <a:ext cx="3808809" cy="900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1800">
                <a:solidFill>
                  <a:prstClr val="white"/>
                </a:solidFill>
              </a:rPr>
              <a:t>Z powodu dużej szybkości dyfuzji</a:t>
            </a:r>
            <a:r>
              <a:rPr lang="en-GB" altLang="pl-PL" sz="1800">
                <a:solidFill>
                  <a:prstClr val="white"/>
                </a:solidFill>
              </a:rPr>
              <a:t>, </a:t>
            </a:r>
            <a:r>
              <a:rPr lang="pl-PL" altLang="pl-PL" sz="1800">
                <a:solidFill>
                  <a:prstClr val="white"/>
                </a:solidFill>
              </a:rPr>
              <a:t>węgiel może przemieszczać się na długich odcinkach tworząc</a:t>
            </a:r>
            <a:r>
              <a:rPr lang="en-GB" altLang="pl-PL" sz="1800">
                <a:solidFill>
                  <a:prstClr val="white"/>
                </a:solidFill>
              </a:rPr>
              <a:t> </a:t>
            </a:r>
            <a:r>
              <a:rPr lang="pl-PL" altLang="pl-PL" sz="1800">
                <a:solidFill>
                  <a:prstClr val="white"/>
                </a:solidFill>
              </a:rPr>
              <a:t> </a:t>
            </a:r>
            <a:r>
              <a:rPr lang="en-GB" altLang="pl-PL" sz="1800">
                <a:solidFill>
                  <a:prstClr val="white"/>
                </a:solidFill>
              </a:rPr>
              <a:t> </a:t>
            </a:r>
            <a:r>
              <a:rPr lang="pl-PL" altLang="pl-PL" sz="1800">
                <a:solidFill>
                  <a:prstClr val="white"/>
                </a:solidFill>
              </a:rPr>
              <a:t>wytrącenia</a:t>
            </a:r>
            <a:endParaRPr lang="en-GB" altLang="pl-PL" sz="1800">
              <a:solidFill>
                <a:prstClr val="white"/>
              </a:solidFill>
            </a:endParaRP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3517107" y="4138612"/>
            <a:ext cx="3808810" cy="12334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1800">
                <a:solidFill>
                  <a:prstClr val="white"/>
                </a:solidFill>
              </a:rPr>
              <a:t>Z drugiej strony chrom może dyfundować jedynie na krótkie odległości</a:t>
            </a:r>
            <a:r>
              <a:rPr lang="en-GB" altLang="pl-PL" sz="1800">
                <a:solidFill>
                  <a:prstClr val="white"/>
                </a:solidFill>
              </a:rPr>
              <a:t>,</a:t>
            </a:r>
            <a:r>
              <a:rPr lang="pl-PL" altLang="pl-PL" sz="1800">
                <a:solidFill>
                  <a:prstClr val="white"/>
                </a:solidFill>
              </a:rPr>
              <a:t>co zmniejsza stężenie chromu w stopie przy granicach ziaren. </a:t>
            </a:r>
            <a:endParaRPr lang="en-GB" altLang="pl-PL" sz="1800">
              <a:solidFill>
                <a:prstClr val="white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41119" y="2758679"/>
            <a:ext cx="766517" cy="711993"/>
            <a:chOff x="3638" y="1597"/>
            <a:chExt cx="697" cy="598"/>
          </a:xfrm>
        </p:grpSpPr>
        <p:sp>
          <p:nvSpPr>
            <p:cNvPr id="1034" name="Text Box 17"/>
            <p:cNvSpPr txBox="1">
              <a:spLocks noChangeArrowheads="1"/>
            </p:cNvSpPr>
            <p:nvPr/>
          </p:nvSpPr>
          <p:spPr bwMode="auto">
            <a:xfrm>
              <a:off x="3638" y="1597"/>
              <a:ext cx="37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pl-PL" sz="1800">
                  <a:solidFill>
                    <a:srgbClr val="EA6312"/>
                  </a:solidFill>
                </a:rPr>
                <a:t>Cr</a:t>
              </a:r>
            </a:p>
          </p:txBody>
        </p:sp>
        <p:sp>
          <p:nvSpPr>
            <p:cNvPr id="1035" name="Text Box 18"/>
            <p:cNvSpPr txBox="1">
              <a:spLocks noChangeArrowheads="1"/>
            </p:cNvSpPr>
            <p:nvPr/>
          </p:nvSpPr>
          <p:spPr bwMode="auto">
            <a:xfrm>
              <a:off x="3677" y="1789"/>
              <a:ext cx="37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pl-PL" sz="1800">
                  <a:solidFill>
                    <a:srgbClr val="EA6312"/>
                  </a:solidFill>
                </a:rPr>
                <a:t>Cr</a:t>
              </a:r>
            </a:p>
          </p:txBody>
        </p:sp>
        <p:sp>
          <p:nvSpPr>
            <p:cNvPr id="1036" name="Text Box 19"/>
            <p:cNvSpPr txBox="1">
              <a:spLocks noChangeArrowheads="1"/>
            </p:cNvSpPr>
            <p:nvPr/>
          </p:nvSpPr>
          <p:spPr bwMode="auto">
            <a:xfrm>
              <a:off x="3861" y="1597"/>
              <a:ext cx="37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pl-PL" sz="1800">
                  <a:solidFill>
                    <a:srgbClr val="EA6312"/>
                  </a:solidFill>
                </a:rPr>
                <a:t>Cr</a:t>
              </a:r>
            </a:p>
          </p:txBody>
        </p:sp>
        <p:sp>
          <p:nvSpPr>
            <p:cNvPr id="1037" name="Text Box 20"/>
            <p:cNvSpPr txBox="1">
              <a:spLocks noChangeArrowheads="1"/>
            </p:cNvSpPr>
            <p:nvPr/>
          </p:nvSpPr>
          <p:spPr bwMode="auto">
            <a:xfrm>
              <a:off x="3957" y="1885"/>
              <a:ext cx="37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altLang="pl-PL" sz="1800">
                  <a:solidFill>
                    <a:srgbClr val="EA6312"/>
                  </a:solidFill>
                </a:rPr>
                <a:t>Cr</a:t>
              </a:r>
            </a:p>
          </p:txBody>
        </p:sp>
      </p:grp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3343276" y="3852862"/>
            <a:ext cx="4236244" cy="12334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1800">
                <a:solidFill>
                  <a:prstClr val="white"/>
                </a:solidFill>
              </a:rPr>
              <a:t>Jeżeli stężenie chromu na granicy ziaren spadnie wystarczająco</a:t>
            </a:r>
            <a:r>
              <a:rPr lang="en-GB" altLang="pl-PL" sz="1800">
                <a:solidFill>
                  <a:prstClr val="white"/>
                </a:solidFill>
              </a:rPr>
              <a:t> (</a:t>
            </a:r>
            <a:r>
              <a:rPr lang="pl-PL" altLang="pl-PL" sz="1800">
                <a:solidFill>
                  <a:prstClr val="white"/>
                </a:solidFill>
              </a:rPr>
              <a:t>poniżej ok.</a:t>
            </a:r>
            <a:r>
              <a:rPr lang="en-GB" altLang="pl-PL" sz="1800">
                <a:solidFill>
                  <a:prstClr val="white"/>
                </a:solidFill>
              </a:rPr>
              <a:t> 9%), </a:t>
            </a:r>
            <a:r>
              <a:rPr lang="pl-PL" altLang="pl-PL" sz="1800">
                <a:solidFill>
                  <a:prstClr val="white"/>
                </a:solidFill>
              </a:rPr>
              <a:t>nie wystąpi w tym miejscu pasywacja</a:t>
            </a:r>
            <a:r>
              <a:rPr lang="en-GB" altLang="pl-PL" sz="1800">
                <a:solidFill>
                  <a:prstClr val="white"/>
                </a:solidFill>
              </a:rPr>
              <a:t>, </a:t>
            </a:r>
            <a:r>
              <a:rPr lang="pl-PL" altLang="pl-PL" sz="1800">
                <a:solidFill>
                  <a:prstClr val="white"/>
                </a:solidFill>
              </a:rPr>
              <a:t>i występować będzie korozja granicy ziaren</a:t>
            </a:r>
            <a:endParaRPr lang="en-GB" altLang="pl-PL" sz="1800">
              <a:solidFill>
                <a:prstClr val="white"/>
              </a:solidFill>
            </a:endParaRPr>
          </a:p>
        </p:txBody>
      </p:sp>
      <p:sp>
        <p:nvSpPr>
          <p:cNvPr id="1033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/>
              <a:t>Korozja</a:t>
            </a:r>
            <a:br>
              <a:rPr lang="pl-PL" altLang="pl-PL"/>
            </a:br>
            <a:r>
              <a:rPr lang="pl-PL" altLang="pl-PL"/>
              <a:t>międzykrystaliczna</a:t>
            </a:r>
          </a:p>
        </p:txBody>
      </p:sp>
    </p:spTree>
    <p:extLst>
      <p:ext uri="{BB962C8B-B14F-4D97-AF65-F5344CB8AC3E}">
        <p14:creationId xmlns:p14="http://schemas.microsoft.com/office/powerpoint/2010/main" val="338209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 autoUpdateAnimBg="0"/>
      <p:bldP spid="74766" grpId="0" animBg="1" autoUpdateAnimBg="0"/>
      <p:bldP spid="74767" grpId="0" animBg="1" autoUpdateAnimBg="0"/>
      <p:bldP spid="7477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5032" y="1060848"/>
            <a:ext cx="7806018" cy="882253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lbertus" pitchFamily="34" charset="0"/>
              </a:rPr>
              <a:t>Korozja międzykrystaliczna – (skala mikro)</a:t>
            </a:r>
            <a:endParaRPr lang="en-GB" sz="3000" dirty="0">
              <a:latin typeface="Albertus" pitchFamily="34" charset="0"/>
            </a:endParaRPr>
          </a:p>
        </p:txBody>
      </p:sp>
      <p:pic>
        <p:nvPicPr>
          <p:cNvPr id="18435" name="Picture 3" descr="in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43" y="2414587"/>
            <a:ext cx="338455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imag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305" y="3601640"/>
            <a:ext cx="3476625" cy="188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1049" y="672638"/>
            <a:ext cx="7053542" cy="1050398"/>
          </a:xfrm>
        </p:spPr>
        <p:txBody>
          <a:bodyPr>
            <a:normAutofit/>
          </a:bodyPr>
          <a:lstStyle/>
          <a:p>
            <a:r>
              <a:rPr lang="pl-PL" sz="2700" dirty="0" smtClean="0"/>
              <a:t> </a:t>
            </a:r>
            <a:endParaRPr lang="pl-PL" sz="2700" dirty="0"/>
          </a:p>
        </p:txBody>
      </p:sp>
      <p:pic>
        <p:nvPicPr>
          <p:cNvPr id="11" name="Symbol zastępczy zawartości 3" descr="E:\Nowy folder\s1w12x400 włocławek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298" y="2861877"/>
            <a:ext cx="1886305" cy="170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8167" y="2265961"/>
            <a:ext cx="4343400" cy="3257550"/>
          </a:xfrm>
          <a:prstGeom prst="rect">
            <a:avLst/>
          </a:prstGeom>
        </p:spPr>
      </p:pic>
      <p:pic>
        <p:nvPicPr>
          <p:cNvPr id="12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321" y="564545"/>
            <a:ext cx="1688777" cy="1266583"/>
          </a:xfrm>
        </p:spPr>
      </p:pic>
    </p:spTree>
    <p:extLst>
      <p:ext uri="{BB962C8B-B14F-4D97-AF65-F5344CB8AC3E}">
        <p14:creationId xmlns:p14="http://schemas.microsoft.com/office/powerpoint/2010/main" val="41581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1070" y="5037855"/>
            <a:ext cx="1871695" cy="59484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altLang="pl-PL" sz="2100" dirty="0" err="1"/>
              <a:t>Definicja</a:t>
            </a:r>
            <a:endParaRPr lang="en-US" sz="21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488206" y="1653892"/>
            <a:ext cx="5512559" cy="27114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US" altLang="pl-PL" sz="1800" dirty="0" err="1"/>
              <a:t>Niszczenie</a:t>
            </a:r>
            <a:r>
              <a:rPr lang="en-US" altLang="pl-PL" sz="1800" dirty="0"/>
              <a:t> </a:t>
            </a:r>
            <a:r>
              <a:rPr lang="en-US" altLang="pl-PL" sz="1800" dirty="0" err="1"/>
              <a:t>materiałów</a:t>
            </a:r>
            <a:r>
              <a:rPr lang="en-US" altLang="pl-PL" sz="1800" dirty="0"/>
              <a:t>, </a:t>
            </a:r>
            <a:r>
              <a:rPr lang="en-US" altLang="pl-PL" sz="1800" dirty="0" err="1"/>
              <a:t>zwykle</a:t>
            </a:r>
            <a:r>
              <a:rPr lang="en-US" altLang="pl-PL" sz="1800" dirty="0"/>
              <a:t> </a:t>
            </a:r>
            <a:r>
              <a:rPr lang="en-US" altLang="pl-PL" sz="1800" dirty="0" err="1"/>
              <a:t>metali</a:t>
            </a:r>
            <a:r>
              <a:rPr lang="en-US" altLang="pl-PL" sz="1800" dirty="0"/>
              <a:t> / </a:t>
            </a:r>
            <a:r>
              <a:rPr lang="en-US" altLang="pl-PL" sz="1800" dirty="0" err="1"/>
              <a:t>stopów</a:t>
            </a:r>
            <a:r>
              <a:rPr lang="en-US" altLang="pl-PL" sz="1800" dirty="0"/>
              <a:t>, </a:t>
            </a:r>
            <a:r>
              <a:rPr lang="en-US" altLang="pl-PL" sz="1800" dirty="0" err="1"/>
              <a:t>będące</a:t>
            </a:r>
            <a:r>
              <a:rPr lang="en-US" altLang="pl-PL" sz="1800" dirty="0"/>
              <a:t> </a:t>
            </a:r>
            <a:r>
              <a:rPr lang="en-US" altLang="pl-PL" sz="1800" dirty="0" err="1"/>
              <a:t>wynikiem</a:t>
            </a:r>
            <a:r>
              <a:rPr lang="en-US" altLang="pl-PL" sz="1800" dirty="0"/>
              <a:t> ich </a:t>
            </a:r>
            <a:r>
              <a:rPr lang="en-US" altLang="pl-PL" sz="1800" dirty="0" err="1"/>
              <a:t>oddziaływania</a:t>
            </a:r>
            <a:r>
              <a:rPr lang="en-US" altLang="pl-PL" sz="1800" dirty="0"/>
              <a:t> </a:t>
            </a:r>
            <a:r>
              <a:rPr lang="en-US" altLang="pl-PL" sz="1800" dirty="0" err="1"/>
              <a:t>ze</a:t>
            </a:r>
            <a:r>
              <a:rPr lang="en-US" altLang="pl-PL" sz="1800" dirty="0"/>
              <a:t> </a:t>
            </a:r>
            <a:r>
              <a:rPr lang="pl-PL" altLang="pl-PL" sz="1800" dirty="0"/>
              <a:t> </a:t>
            </a:r>
            <a:r>
              <a:rPr lang="en-US" altLang="pl-PL" sz="1800" dirty="0" err="1"/>
              <a:t>środowiskiem</a:t>
            </a:r>
            <a:r>
              <a:rPr lang="en-US" altLang="pl-PL" sz="1800" dirty="0"/>
              <a:t>.</a:t>
            </a:r>
          </a:p>
          <a:p>
            <a:pPr>
              <a:buFont typeface="Wingdings 3" panose="05040102010807070707" pitchFamily="18" charset="2"/>
              <a:buChar char=""/>
            </a:pP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15" y="978307"/>
            <a:ext cx="2429653" cy="1822240"/>
          </a:xfrm>
          <a:custGeom>
            <a:avLst/>
            <a:gdLst/>
            <a:ahLst/>
            <a:cxnLst/>
            <a:rect l="l" t="t" r="r" b="b"/>
            <a:pathLst>
              <a:path w="3239538" h="1611180">
                <a:moveTo>
                  <a:pt x="322464" y="0"/>
                </a:moveTo>
                <a:lnTo>
                  <a:pt x="3239538" y="0"/>
                </a:lnTo>
                <a:lnTo>
                  <a:pt x="3239538" y="1611180"/>
                </a:lnTo>
                <a:lnTo>
                  <a:pt x="0" y="1611180"/>
                </a:lnTo>
                <a:lnTo>
                  <a:pt x="0" y="322464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nalezione obrazy dla zapytania corros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6" r="2" b="14016"/>
          <a:stretch/>
        </p:blipFill>
        <p:spPr bwMode="auto">
          <a:xfrm>
            <a:off x="6235714" y="4739327"/>
            <a:ext cx="2429654" cy="1191897"/>
          </a:xfrm>
          <a:custGeom>
            <a:avLst/>
            <a:gdLst/>
            <a:ahLst/>
            <a:cxnLst/>
            <a:rect l="l" t="t" r="r" b="b"/>
            <a:pathLst>
              <a:path w="3239538" h="1589196">
                <a:moveTo>
                  <a:pt x="0" y="0"/>
                </a:moveTo>
                <a:lnTo>
                  <a:pt x="3239538" y="0"/>
                </a:lnTo>
                <a:lnTo>
                  <a:pt x="3239538" y="1266733"/>
                </a:lnTo>
                <a:lnTo>
                  <a:pt x="2917075" y="1589196"/>
                </a:lnTo>
                <a:lnTo>
                  <a:pt x="0" y="1589196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image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714" y="2800547"/>
            <a:ext cx="2429654" cy="193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9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651" y="140276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pl-PL" dirty="0"/>
              <a:t>Zapobieganie korozji międzykrystalicznej  </a:t>
            </a:r>
            <a:endParaRPr lang="en-GB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100" dirty="0">
                <a:latin typeface="Tahoma" pitchFamily="34" charset="0"/>
              </a:rPr>
              <a:t>Używanie stali stopowych o niskiej zawartości węgla</a:t>
            </a:r>
            <a:endParaRPr lang="en-GB" sz="2100" dirty="0">
              <a:latin typeface="Tahoma" pitchFamily="34" charset="0"/>
            </a:endParaRPr>
          </a:p>
          <a:p>
            <a:r>
              <a:rPr lang="pl-PL" sz="2100" dirty="0">
                <a:latin typeface="Tahoma" pitchFamily="34" charset="0"/>
              </a:rPr>
              <a:t>Używanie stali stabilizowanych</a:t>
            </a:r>
            <a:r>
              <a:rPr lang="en-GB" sz="2100" dirty="0">
                <a:latin typeface="Tahoma" pitchFamily="34" charset="0"/>
              </a:rPr>
              <a:t>, </a:t>
            </a:r>
            <a:r>
              <a:rPr lang="pl-PL" sz="2100" dirty="0">
                <a:latin typeface="Tahoma" pitchFamily="34" charset="0"/>
              </a:rPr>
              <a:t>zawierających pierwiastki łatwo tworzące węgliki</a:t>
            </a:r>
            <a:r>
              <a:rPr lang="en-GB" sz="2100" dirty="0">
                <a:latin typeface="Tahoma" pitchFamily="34" charset="0"/>
              </a:rPr>
              <a:t> (</a:t>
            </a:r>
            <a:r>
              <a:rPr lang="en-GB" sz="2100" dirty="0" err="1">
                <a:latin typeface="Tahoma" pitchFamily="34" charset="0"/>
              </a:rPr>
              <a:t>Nb</a:t>
            </a:r>
            <a:r>
              <a:rPr lang="en-GB" sz="2100" dirty="0">
                <a:latin typeface="Tahoma" pitchFamily="34" charset="0"/>
              </a:rPr>
              <a:t> </a:t>
            </a:r>
            <a:r>
              <a:rPr lang="pl-PL" sz="2100" dirty="0">
                <a:latin typeface="Tahoma" pitchFamily="34" charset="0"/>
              </a:rPr>
              <a:t>lub </a:t>
            </a:r>
            <a:r>
              <a:rPr lang="en-GB" sz="2100" dirty="0">
                <a:latin typeface="Tahoma" pitchFamily="34" charset="0"/>
              </a:rPr>
              <a:t>Ti) </a:t>
            </a:r>
            <a:r>
              <a:rPr lang="pl-PL" sz="2100" dirty="0">
                <a:latin typeface="Tahoma" pitchFamily="34" charset="0"/>
              </a:rPr>
              <a:t>w celu związania węgla</a:t>
            </a:r>
            <a:endParaRPr lang="en-GB" sz="2100" dirty="0">
              <a:latin typeface="Tahoma" pitchFamily="34" charset="0"/>
            </a:endParaRPr>
          </a:p>
          <a:p>
            <a:r>
              <a:rPr lang="pl-PL" sz="2100" dirty="0">
                <a:latin typeface="Tahoma" pitchFamily="34" charset="0"/>
              </a:rPr>
              <a:t>Dla istniejących konstrukcji, które uległy uczuleniu</a:t>
            </a:r>
            <a:r>
              <a:rPr lang="en-GB" sz="2100" dirty="0">
                <a:latin typeface="Tahoma" pitchFamily="34" charset="0"/>
              </a:rPr>
              <a:t> </a:t>
            </a:r>
            <a:r>
              <a:rPr lang="pl-PL" sz="2100" dirty="0">
                <a:latin typeface="Tahoma" pitchFamily="34" charset="0"/>
              </a:rPr>
              <a:t>obróbka cieplna w celu wyrównania stężenia chromu w masie stali</a:t>
            </a:r>
            <a:r>
              <a:rPr lang="en-GB" sz="2100" dirty="0">
                <a:latin typeface="Tahoma" pitchFamily="34" charset="0"/>
              </a:rPr>
              <a:t> (</a:t>
            </a:r>
            <a:r>
              <a:rPr lang="pl-PL" sz="2100" dirty="0">
                <a:latin typeface="Tahoma" pitchFamily="34" charset="0"/>
              </a:rPr>
              <a:t>proces trudny z punktu widzenia praktycznego</a:t>
            </a:r>
            <a:r>
              <a:rPr lang="en-GB" sz="2100" dirty="0">
                <a:latin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44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4A6904C5-E7A5-409C-A184-C77A208A85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6200" y="498022"/>
            <a:ext cx="7053542" cy="889862"/>
          </a:xfrm>
        </p:spPr>
        <p:txBody>
          <a:bodyPr anchor="b"/>
          <a:lstStyle/>
          <a:p>
            <a:r>
              <a:rPr lang="pl-PL" altLang="pl-PL" b="0" dirty="0"/>
              <a:t>Formy korozji - </a:t>
            </a:r>
            <a:r>
              <a:rPr lang="pl-PL" altLang="pl-PL" b="0" dirty="0">
                <a:solidFill>
                  <a:srgbClr val="FFFF00"/>
                </a:solidFill>
              </a:rPr>
              <a:t>szczelinowa</a:t>
            </a:r>
            <a:endParaRPr lang="en-US" altLang="pl-PL" b="0" dirty="0">
              <a:solidFill>
                <a:srgbClr val="FFFF00"/>
              </a:solidFill>
            </a:endParaRPr>
          </a:p>
        </p:txBody>
      </p:sp>
      <p:grpSp>
        <p:nvGrpSpPr>
          <p:cNvPr id="110596" name="Group 4">
            <a:extLst>
              <a:ext uri="{FF2B5EF4-FFF2-40B4-BE49-F238E27FC236}">
                <a16:creationId xmlns="" xmlns:a16="http://schemas.microsoft.com/office/drawing/2014/main" id="{E8282707-BAB8-4407-AF04-D8D83BDF95FB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286000"/>
            <a:ext cx="3538538" cy="1229916"/>
            <a:chOff x="1104" y="1776"/>
            <a:chExt cx="3260" cy="1177"/>
          </a:xfrm>
        </p:grpSpPr>
        <p:sp>
          <p:nvSpPr>
            <p:cNvPr id="110597" name="Freeform 5">
              <a:extLst>
                <a:ext uri="{FF2B5EF4-FFF2-40B4-BE49-F238E27FC236}">
                  <a16:creationId xmlns="" xmlns:a16="http://schemas.microsoft.com/office/drawing/2014/main" id="{A935933F-BBD9-474F-B50D-58DF3D1D7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2138"/>
              <a:ext cx="284" cy="469"/>
            </a:xfrm>
            <a:custGeom>
              <a:avLst/>
              <a:gdLst>
                <a:gd name="T0" fmla="*/ 47 w 413"/>
                <a:gd name="T1" fmla="*/ 0 h 678"/>
                <a:gd name="T2" fmla="*/ 144 w 413"/>
                <a:gd name="T3" fmla="*/ 0 h 678"/>
                <a:gd name="T4" fmla="*/ 144 w 413"/>
                <a:gd name="T5" fmla="*/ 194 h 678"/>
                <a:gd name="T6" fmla="*/ 195 w 413"/>
                <a:gd name="T7" fmla="*/ 194 h 678"/>
                <a:gd name="T8" fmla="*/ 98 w 413"/>
                <a:gd name="T9" fmla="*/ 324 h 678"/>
                <a:gd name="T10" fmla="*/ 0 w 413"/>
                <a:gd name="T11" fmla="*/ 194 h 678"/>
                <a:gd name="T12" fmla="*/ 47 w 413"/>
                <a:gd name="T13" fmla="*/ 194 h 678"/>
                <a:gd name="T14" fmla="*/ 47 w 413"/>
                <a:gd name="T15" fmla="*/ 0 h 6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3"/>
                <a:gd name="T25" fmla="*/ 0 h 678"/>
                <a:gd name="T26" fmla="*/ 413 w 413"/>
                <a:gd name="T27" fmla="*/ 678 h 6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3" h="678">
                  <a:moveTo>
                    <a:pt x="99" y="0"/>
                  </a:moveTo>
                  <a:lnTo>
                    <a:pt x="306" y="0"/>
                  </a:lnTo>
                  <a:lnTo>
                    <a:pt x="306" y="405"/>
                  </a:lnTo>
                  <a:lnTo>
                    <a:pt x="413" y="405"/>
                  </a:lnTo>
                  <a:lnTo>
                    <a:pt x="208" y="678"/>
                  </a:lnTo>
                  <a:lnTo>
                    <a:pt x="0" y="405"/>
                  </a:lnTo>
                  <a:lnTo>
                    <a:pt x="99" y="40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endParaRPr lang="pl-PL" altLang="pl-PL" sz="1800">
                <a:solidFill>
                  <a:prstClr val="white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0598" name="Freeform 6">
              <a:extLst>
                <a:ext uri="{FF2B5EF4-FFF2-40B4-BE49-F238E27FC236}">
                  <a16:creationId xmlns="" xmlns:a16="http://schemas.microsoft.com/office/drawing/2014/main" id="{C1416DF8-AE68-4CD1-A9C7-4E905664F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776"/>
              <a:ext cx="1896" cy="456"/>
            </a:xfrm>
            <a:custGeom>
              <a:avLst/>
              <a:gdLst>
                <a:gd name="T0" fmla="*/ 1300 w 2745"/>
                <a:gd name="T1" fmla="*/ 201 h 659"/>
                <a:gd name="T2" fmla="*/ 1301 w 2745"/>
                <a:gd name="T3" fmla="*/ 188 h 659"/>
                <a:gd name="T4" fmla="*/ 1303 w 2745"/>
                <a:gd name="T5" fmla="*/ 171 h 659"/>
                <a:gd name="T6" fmla="*/ 1304 w 2745"/>
                <a:gd name="T7" fmla="*/ 152 h 659"/>
                <a:gd name="T8" fmla="*/ 1305 w 2745"/>
                <a:gd name="T9" fmla="*/ 131 h 659"/>
                <a:gd name="T10" fmla="*/ 1308 w 2745"/>
                <a:gd name="T11" fmla="*/ 112 h 659"/>
                <a:gd name="T12" fmla="*/ 1309 w 2745"/>
                <a:gd name="T13" fmla="*/ 94 h 659"/>
                <a:gd name="T14" fmla="*/ 1310 w 2745"/>
                <a:gd name="T15" fmla="*/ 78 h 659"/>
                <a:gd name="T16" fmla="*/ 1310 w 2745"/>
                <a:gd name="T17" fmla="*/ 39 h 659"/>
                <a:gd name="T18" fmla="*/ 1290 w 2745"/>
                <a:gd name="T19" fmla="*/ 39 h 659"/>
                <a:gd name="T20" fmla="*/ 1270 w 2745"/>
                <a:gd name="T21" fmla="*/ 39 h 659"/>
                <a:gd name="T22" fmla="*/ 1249 w 2745"/>
                <a:gd name="T23" fmla="*/ 41 h 659"/>
                <a:gd name="T24" fmla="*/ 1227 w 2745"/>
                <a:gd name="T25" fmla="*/ 42 h 659"/>
                <a:gd name="T26" fmla="*/ 1206 w 2745"/>
                <a:gd name="T27" fmla="*/ 43 h 659"/>
                <a:gd name="T28" fmla="*/ 1185 w 2745"/>
                <a:gd name="T29" fmla="*/ 44 h 659"/>
                <a:gd name="T30" fmla="*/ 1164 w 2745"/>
                <a:gd name="T31" fmla="*/ 46 h 659"/>
                <a:gd name="T32" fmla="*/ 1142 w 2745"/>
                <a:gd name="T33" fmla="*/ 46 h 659"/>
                <a:gd name="T34" fmla="*/ 1120 w 2745"/>
                <a:gd name="T35" fmla="*/ 47 h 659"/>
                <a:gd name="T36" fmla="*/ 1098 w 2745"/>
                <a:gd name="T37" fmla="*/ 47 h 659"/>
                <a:gd name="T38" fmla="*/ 1076 w 2745"/>
                <a:gd name="T39" fmla="*/ 47 h 659"/>
                <a:gd name="T40" fmla="*/ 1054 w 2745"/>
                <a:gd name="T41" fmla="*/ 46 h 659"/>
                <a:gd name="T42" fmla="*/ 1032 w 2745"/>
                <a:gd name="T43" fmla="*/ 44 h 659"/>
                <a:gd name="T44" fmla="*/ 1010 w 2745"/>
                <a:gd name="T45" fmla="*/ 42 h 659"/>
                <a:gd name="T46" fmla="*/ 988 w 2745"/>
                <a:gd name="T47" fmla="*/ 38 h 659"/>
                <a:gd name="T48" fmla="*/ 967 w 2745"/>
                <a:gd name="T49" fmla="*/ 33 h 659"/>
                <a:gd name="T50" fmla="*/ 941 w 2745"/>
                <a:gd name="T51" fmla="*/ 28 h 659"/>
                <a:gd name="T52" fmla="*/ 915 w 2745"/>
                <a:gd name="T53" fmla="*/ 24 h 659"/>
                <a:gd name="T54" fmla="*/ 889 w 2745"/>
                <a:gd name="T55" fmla="*/ 21 h 659"/>
                <a:gd name="T56" fmla="*/ 861 w 2745"/>
                <a:gd name="T57" fmla="*/ 19 h 659"/>
                <a:gd name="T58" fmla="*/ 834 w 2745"/>
                <a:gd name="T59" fmla="*/ 18 h 659"/>
                <a:gd name="T60" fmla="*/ 805 w 2745"/>
                <a:gd name="T61" fmla="*/ 18 h 659"/>
                <a:gd name="T62" fmla="*/ 776 w 2745"/>
                <a:gd name="T63" fmla="*/ 18 h 659"/>
                <a:gd name="T64" fmla="*/ 747 w 2745"/>
                <a:gd name="T65" fmla="*/ 18 h 659"/>
                <a:gd name="T66" fmla="*/ 719 w 2745"/>
                <a:gd name="T67" fmla="*/ 19 h 659"/>
                <a:gd name="T68" fmla="*/ 691 w 2745"/>
                <a:gd name="T69" fmla="*/ 19 h 659"/>
                <a:gd name="T70" fmla="*/ 662 w 2745"/>
                <a:gd name="T71" fmla="*/ 19 h 659"/>
                <a:gd name="T72" fmla="*/ 635 w 2745"/>
                <a:gd name="T73" fmla="*/ 19 h 659"/>
                <a:gd name="T74" fmla="*/ 607 w 2745"/>
                <a:gd name="T75" fmla="*/ 18 h 659"/>
                <a:gd name="T76" fmla="*/ 580 w 2745"/>
                <a:gd name="T77" fmla="*/ 17 h 659"/>
                <a:gd name="T78" fmla="*/ 554 w 2745"/>
                <a:gd name="T79" fmla="*/ 13 h 659"/>
                <a:gd name="T80" fmla="*/ 528 w 2745"/>
                <a:gd name="T81" fmla="*/ 10 h 659"/>
                <a:gd name="T82" fmla="*/ 500 w 2745"/>
                <a:gd name="T83" fmla="*/ 6 h 659"/>
                <a:gd name="T84" fmla="*/ 470 w 2745"/>
                <a:gd name="T85" fmla="*/ 2 h 659"/>
                <a:gd name="T86" fmla="*/ 437 w 2745"/>
                <a:gd name="T87" fmla="*/ 1 h 659"/>
                <a:gd name="T88" fmla="*/ 403 w 2745"/>
                <a:gd name="T89" fmla="*/ 0 h 659"/>
                <a:gd name="T90" fmla="*/ 368 w 2745"/>
                <a:gd name="T91" fmla="*/ 1 h 659"/>
                <a:gd name="T92" fmla="*/ 332 w 2745"/>
                <a:gd name="T93" fmla="*/ 1 h 659"/>
                <a:gd name="T94" fmla="*/ 296 w 2745"/>
                <a:gd name="T95" fmla="*/ 3 h 659"/>
                <a:gd name="T96" fmla="*/ 259 w 2745"/>
                <a:gd name="T97" fmla="*/ 7 h 659"/>
                <a:gd name="T98" fmla="*/ 223 w 2745"/>
                <a:gd name="T99" fmla="*/ 10 h 659"/>
                <a:gd name="T100" fmla="*/ 187 w 2745"/>
                <a:gd name="T101" fmla="*/ 15 h 659"/>
                <a:gd name="T102" fmla="*/ 153 w 2745"/>
                <a:gd name="T103" fmla="*/ 19 h 659"/>
                <a:gd name="T104" fmla="*/ 119 w 2745"/>
                <a:gd name="T105" fmla="*/ 26 h 659"/>
                <a:gd name="T106" fmla="*/ 87 w 2745"/>
                <a:gd name="T107" fmla="*/ 31 h 659"/>
                <a:gd name="T108" fmla="*/ 57 w 2745"/>
                <a:gd name="T109" fmla="*/ 37 h 659"/>
                <a:gd name="T110" fmla="*/ 28 w 2745"/>
                <a:gd name="T111" fmla="*/ 44 h 659"/>
                <a:gd name="T112" fmla="*/ 2 w 2745"/>
                <a:gd name="T113" fmla="*/ 51 h 659"/>
                <a:gd name="T114" fmla="*/ 1306 w 2745"/>
                <a:gd name="T115" fmla="*/ 315 h 659"/>
                <a:gd name="T116" fmla="*/ 1300 w 2745"/>
                <a:gd name="T117" fmla="*/ 206 h 6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5"/>
                <a:gd name="T178" fmla="*/ 0 h 659"/>
                <a:gd name="T179" fmla="*/ 2745 w 2745"/>
                <a:gd name="T180" fmla="*/ 659 h 6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5" h="659">
                  <a:moveTo>
                    <a:pt x="2725" y="431"/>
                  </a:moveTo>
                  <a:lnTo>
                    <a:pt x="2725" y="421"/>
                  </a:lnTo>
                  <a:lnTo>
                    <a:pt x="2725" y="408"/>
                  </a:lnTo>
                  <a:lnTo>
                    <a:pt x="2727" y="392"/>
                  </a:lnTo>
                  <a:lnTo>
                    <a:pt x="2728" y="375"/>
                  </a:lnTo>
                  <a:lnTo>
                    <a:pt x="2730" y="357"/>
                  </a:lnTo>
                  <a:lnTo>
                    <a:pt x="2731" y="338"/>
                  </a:lnTo>
                  <a:lnTo>
                    <a:pt x="2733" y="317"/>
                  </a:lnTo>
                  <a:lnTo>
                    <a:pt x="2735" y="296"/>
                  </a:lnTo>
                  <a:lnTo>
                    <a:pt x="2736" y="275"/>
                  </a:lnTo>
                  <a:lnTo>
                    <a:pt x="2739" y="254"/>
                  </a:lnTo>
                  <a:lnTo>
                    <a:pt x="2741" y="234"/>
                  </a:lnTo>
                  <a:lnTo>
                    <a:pt x="2742" y="214"/>
                  </a:lnTo>
                  <a:lnTo>
                    <a:pt x="2743" y="196"/>
                  </a:lnTo>
                  <a:lnTo>
                    <a:pt x="2744" y="179"/>
                  </a:lnTo>
                  <a:lnTo>
                    <a:pt x="2745" y="164"/>
                  </a:lnTo>
                  <a:lnTo>
                    <a:pt x="2745" y="151"/>
                  </a:lnTo>
                  <a:lnTo>
                    <a:pt x="2745" y="81"/>
                  </a:lnTo>
                  <a:lnTo>
                    <a:pt x="2724" y="81"/>
                  </a:lnTo>
                  <a:lnTo>
                    <a:pt x="2704" y="81"/>
                  </a:lnTo>
                  <a:lnTo>
                    <a:pt x="2683" y="82"/>
                  </a:lnTo>
                  <a:lnTo>
                    <a:pt x="2661" y="83"/>
                  </a:lnTo>
                  <a:lnTo>
                    <a:pt x="2639" y="84"/>
                  </a:lnTo>
                  <a:lnTo>
                    <a:pt x="2617" y="85"/>
                  </a:lnTo>
                  <a:lnTo>
                    <a:pt x="2595" y="86"/>
                  </a:lnTo>
                  <a:lnTo>
                    <a:pt x="2573" y="87"/>
                  </a:lnTo>
                  <a:lnTo>
                    <a:pt x="2551" y="88"/>
                  </a:lnTo>
                  <a:lnTo>
                    <a:pt x="2528" y="89"/>
                  </a:lnTo>
                  <a:lnTo>
                    <a:pt x="2507" y="92"/>
                  </a:lnTo>
                  <a:lnTo>
                    <a:pt x="2484" y="93"/>
                  </a:lnTo>
                  <a:lnTo>
                    <a:pt x="2462" y="94"/>
                  </a:lnTo>
                  <a:lnTo>
                    <a:pt x="2439" y="95"/>
                  </a:lnTo>
                  <a:lnTo>
                    <a:pt x="2416" y="96"/>
                  </a:lnTo>
                  <a:lnTo>
                    <a:pt x="2393" y="97"/>
                  </a:lnTo>
                  <a:lnTo>
                    <a:pt x="2370" y="98"/>
                  </a:lnTo>
                  <a:lnTo>
                    <a:pt x="2347" y="98"/>
                  </a:lnTo>
                  <a:lnTo>
                    <a:pt x="2324" y="98"/>
                  </a:lnTo>
                  <a:lnTo>
                    <a:pt x="2301" y="98"/>
                  </a:lnTo>
                  <a:lnTo>
                    <a:pt x="2278" y="98"/>
                  </a:lnTo>
                  <a:lnTo>
                    <a:pt x="2255" y="98"/>
                  </a:lnTo>
                  <a:lnTo>
                    <a:pt x="2232" y="97"/>
                  </a:lnTo>
                  <a:lnTo>
                    <a:pt x="2209" y="96"/>
                  </a:lnTo>
                  <a:lnTo>
                    <a:pt x="2186" y="94"/>
                  </a:lnTo>
                  <a:lnTo>
                    <a:pt x="2163" y="93"/>
                  </a:lnTo>
                  <a:lnTo>
                    <a:pt x="2140" y="89"/>
                  </a:lnTo>
                  <a:lnTo>
                    <a:pt x="2117" y="87"/>
                  </a:lnTo>
                  <a:lnTo>
                    <a:pt x="2095" y="83"/>
                  </a:lnTo>
                  <a:lnTo>
                    <a:pt x="2072" y="80"/>
                  </a:lnTo>
                  <a:lnTo>
                    <a:pt x="2049" y="75"/>
                  </a:lnTo>
                  <a:lnTo>
                    <a:pt x="2027" y="70"/>
                  </a:lnTo>
                  <a:lnTo>
                    <a:pt x="2001" y="63"/>
                  </a:lnTo>
                  <a:lnTo>
                    <a:pt x="1973" y="59"/>
                  </a:lnTo>
                  <a:lnTo>
                    <a:pt x="1947" y="53"/>
                  </a:lnTo>
                  <a:lnTo>
                    <a:pt x="1919" y="50"/>
                  </a:lnTo>
                  <a:lnTo>
                    <a:pt x="1891" y="47"/>
                  </a:lnTo>
                  <a:lnTo>
                    <a:pt x="1863" y="43"/>
                  </a:lnTo>
                  <a:lnTo>
                    <a:pt x="1834" y="41"/>
                  </a:lnTo>
                  <a:lnTo>
                    <a:pt x="1805" y="40"/>
                  </a:lnTo>
                  <a:lnTo>
                    <a:pt x="1776" y="39"/>
                  </a:lnTo>
                  <a:lnTo>
                    <a:pt x="1747" y="38"/>
                  </a:lnTo>
                  <a:lnTo>
                    <a:pt x="1717" y="37"/>
                  </a:lnTo>
                  <a:lnTo>
                    <a:pt x="1688" y="37"/>
                  </a:lnTo>
                  <a:lnTo>
                    <a:pt x="1657" y="37"/>
                  </a:lnTo>
                  <a:lnTo>
                    <a:pt x="1627" y="37"/>
                  </a:lnTo>
                  <a:lnTo>
                    <a:pt x="1598" y="38"/>
                  </a:lnTo>
                  <a:lnTo>
                    <a:pt x="1567" y="38"/>
                  </a:lnTo>
                  <a:lnTo>
                    <a:pt x="1538" y="39"/>
                  </a:lnTo>
                  <a:lnTo>
                    <a:pt x="1507" y="39"/>
                  </a:lnTo>
                  <a:lnTo>
                    <a:pt x="1477" y="39"/>
                  </a:lnTo>
                  <a:lnTo>
                    <a:pt x="1448" y="40"/>
                  </a:lnTo>
                  <a:lnTo>
                    <a:pt x="1418" y="40"/>
                  </a:lnTo>
                  <a:lnTo>
                    <a:pt x="1389" y="40"/>
                  </a:lnTo>
                  <a:lnTo>
                    <a:pt x="1359" y="40"/>
                  </a:lnTo>
                  <a:lnTo>
                    <a:pt x="1330" y="40"/>
                  </a:lnTo>
                  <a:lnTo>
                    <a:pt x="1301" y="39"/>
                  </a:lnTo>
                  <a:lnTo>
                    <a:pt x="1273" y="38"/>
                  </a:lnTo>
                  <a:lnTo>
                    <a:pt x="1244" y="36"/>
                  </a:lnTo>
                  <a:lnTo>
                    <a:pt x="1216" y="35"/>
                  </a:lnTo>
                  <a:lnTo>
                    <a:pt x="1188" y="31"/>
                  </a:lnTo>
                  <a:lnTo>
                    <a:pt x="1161" y="28"/>
                  </a:lnTo>
                  <a:lnTo>
                    <a:pt x="1135" y="25"/>
                  </a:lnTo>
                  <a:lnTo>
                    <a:pt x="1108" y="21"/>
                  </a:lnTo>
                  <a:lnTo>
                    <a:pt x="1079" y="16"/>
                  </a:lnTo>
                  <a:lnTo>
                    <a:pt x="1048" y="12"/>
                  </a:lnTo>
                  <a:lnTo>
                    <a:pt x="1016" y="7"/>
                  </a:lnTo>
                  <a:lnTo>
                    <a:pt x="984" y="5"/>
                  </a:lnTo>
                  <a:lnTo>
                    <a:pt x="950" y="3"/>
                  </a:lnTo>
                  <a:lnTo>
                    <a:pt x="916" y="1"/>
                  </a:lnTo>
                  <a:lnTo>
                    <a:pt x="881" y="0"/>
                  </a:lnTo>
                  <a:lnTo>
                    <a:pt x="845" y="0"/>
                  </a:lnTo>
                  <a:lnTo>
                    <a:pt x="808" y="0"/>
                  </a:lnTo>
                  <a:lnTo>
                    <a:pt x="771" y="1"/>
                  </a:lnTo>
                  <a:lnTo>
                    <a:pt x="734" y="2"/>
                  </a:lnTo>
                  <a:lnTo>
                    <a:pt x="696" y="3"/>
                  </a:lnTo>
                  <a:lnTo>
                    <a:pt x="658" y="5"/>
                  </a:lnTo>
                  <a:lnTo>
                    <a:pt x="620" y="7"/>
                  </a:lnTo>
                  <a:lnTo>
                    <a:pt x="582" y="11"/>
                  </a:lnTo>
                  <a:lnTo>
                    <a:pt x="543" y="14"/>
                  </a:lnTo>
                  <a:lnTo>
                    <a:pt x="506" y="17"/>
                  </a:lnTo>
                  <a:lnTo>
                    <a:pt x="468" y="22"/>
                  </a:lnTo>
                  <a:lnTo>
                    <a:pt x="431" y="26"/>
                  </a:lnTo>
                  <a:lnTo>
                    <a:pt x="393" y="31"/>
                  </a:lnTo>
                  <a:lnTo>
                    <a:pt x="356" y="36"/>
                  </a:lnTo>
                  <a:lnTo>
                    <a:pt x="320" y="41"/>
                  </a:lnTo>
                  <a:lnTo>
                    <a:pt x="285" y="47"/>
                  </a:lnTo>
                  <a:lnTo>
                    <a:pt x="250" y="53"/>
                  </a:lnTo>
                  <a:lnTo>
                    <a:pt x="216" y="59"/>
                  </a:lnTo>
                  <a:lnTo>
                    <a:pt x="182" y="65"/>
                  </a:lnTo>
                  <a:lnTo>
                    <a:pt x="149" y="72"/>
                  </a:lnTo>
                  <a:lnTo>
                    <a:pt x="119" y="78"/>
                  </a:lnTo>
                  <a:lnTo>
                    <a:pt x="88" y="85"/>
                  </a:lnTo>
                  <a:lnTo>
                    <a:pt x="60" y="92"/>
                  </a:lnTo>
                  <a:lnTo>
                    <a:pt x="31" y="99"/>
                  </a:lnTo>
                  <a:lnTo>
                    <a:pt x="5" y="106"/>
                  </a:lnTo>
                  <a:lnTo>
                    <a:pt x="0" y="657"/>
                  </a:lnTo>
                  <a:lnTo>
                    <a:pt x="2738" y="657"/>
                  </a:lnTo>
                  <a:lnTo>
                    <a:pt x="2731" y="659"/>
                  </a:lnTo>
                  <a:lnTo>
                    <a:pt x="2725" y="43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endParaRPr lang="pl-PL" altLang="pl-PL" sz="1800">
                <a:solidFill>
                  <a:prstClr val="white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0599" name="Line 7">
              <a:extLst>
                <a:ext uri="{FF2B5EF4-FFF2-40B4-BE49-F238E27FC236}">
                  <a16:creationId xmlns="" xmlns:a16="http://schemas.microsoft.com/office/drawing/2014/main" id="{B316722C-D8EF-45E7-BD4E-2C7D079E95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9" y="2230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endParaRPr lang="pl-PL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110600" name="Freeform 8">
              <a:extLst>
                <a:ext uri="{FF2B5EF4-FFF2-40B4-BE49-F238E27FC236}">
                  <a16:creationId xmlns="" xmlns:a16="http://schemas.microsoft.com/office/drawing/2014/main" id="{D85C1835-CB2C-4835-A29C-3C0185320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1848"/>
              <a:ext cx="25" cy="392"/>
            </a:xfrm>
            <a:custGeom>
              <a:avLst/>
              <a:gdLst>
                <a:gd name="T0" fmla="*/ 8 w 35"/>
                <a:gd name="T1" fmla="*/ 256 h 567"/>
                <a:gd name="T2" fmla="*/ 16 w 35"/>
                <a:gd name="T3" fmla="*/ 263 h 567"/>
                <a:gd name="T4" fmla="*/ 18 w 35"/>
                <a:gd name="T5" fmla="*/ 0 h 567"/>
                <a:gd name="T6" fmla="*/ 2 w 35"/>
                <a:gd name="T7" fmla="*/ 0 h 567"/>
                <a:gd name="T8" fmla="*/ 0 w 35"/>
                <a:gd name="T9" fmla="*/ 263 h 567"/>
                <a:gd name="T10" fmla="*/ 8 w 35"/>
                <a:gd name="T11" fmla="*/ 271 h 567"/>
                <a:gd name="T12" fmla="*/ 0 w 35"/>
                <a:gd name="T13" fmla="*/ 263 h 567"/>
                <a:gd name="T14" fmla="*/ 0 w 35"/>
                <a:gd name="T15" fmla="*/ 271 h 567"/>
                <a:gd name="T16" fmla="*/ 8 w 35"/>
                <a:gd name="T17" fmla="*/ 271 h 567"/>
                <a:gd name="T18" fmla="*/ 8 w 35"/>
                <a:gd name="T19" fmla="*/ 256 h 5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567"/>
                <a:gd name="T32" fmla="*/ 35 w 35"/>
                <a:gd name="T33" fmla="*/ 567 h 5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567">
                  <a:moveTo>
                    <a:pt x="15" y="536"/>
                  </a:moveTo>
                  <a:lnTo>
                    <a:pt x="31" y="551"/>
                  </a:lnTo>
                  <a:lnTo>
                    <a:pt x="35" y="0"/>
                  </a:lnTo>
                  <a:lnTo>
                    <a:pt x="4" y="0"/>
                  </a:lnTo>
                  <a:lnTo>
                    <a:pt x="0" y="551"/>
                  </a:lnTo>
                  <a:lnTo>
                    <a:pt x="15" y="567"/>
                  </a:lnTo>
                  <a:lnTo>
                    <a:pt x="0" y="551"/>
                  </a:lnTo>
                  <a:lnTo>
                    <a:pt x="0" y="567"/>
                  </a:lnTo>
                  <a:lnTo>
                    <a:pt x="15" y="567"/>
                  </a:lnTo>
                  <a:lnTo>
                    <a:pt x="15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endParaRPr lang="pl-PL" altLang="pl-PL" sz="1800">
                <a:solidFill>
                  <a:prstClr val="white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0601" name="Freeform 9">
              <a:extLst>
                <a:ext uri="{FF2B5EF4-FFF2-40B4-BE49-F238E27FC236}">
                  <a16:creationId xmlns="" xmlns:a16="http://schemas.microsoft.com/office/drawing/2014/main" id="{5D2976B5-A57B-4685-876D-DC8DDE71E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2219"/>
              <a:ext cx="1892" cy="21"/>
            </a:xfrm>
            <a:custGeom>
              <a:avLst/>
              <a:gdLst>
                <a:gd name="T0" fmla="*/ 1307 w 2738"/>
                <a:gd name="T1" fmla="*/ 7 h 31"/>
                <a:gd name="T2" fmla="*/ 1307 w 2738"/>
                <a:gd name="T3" fmla="*/ 0 h 31"/>
                <a:gd name="T4" fmla="*/ 0 w 2738"/>
                <a:gd name="T5" fmla="*/ 0 h 31"/>
                <a:gd name="T6" fmla="*/ 0 w 2738"/>
                <a:gd name="T7" fmla="*/ 14 h 31"/>
                <a:gd name="T8" fmla="*/ 1307 w 2738"/>
                <a:gd name="T9" fmla="*/ 14 h 31"/>
                <a:gd name="T10" fmla="*/ 1307 w 2738"/>
                <a:gd name="T11" fmla="*/ 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8"/>
                <a:gd name="T19" fmla="*/ 0 h 31"/>
                <a:gd name="T20" fmla="*/ 2738 w 2738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8" h="31">
                  <a:moveTo>
                    <a:pt x="2738" y="15"/>
                  </a:moveTo>
                  <a:lnTo>
                    <a:pt x="2738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738" y="31"/>
                  </a:lnTo>
                  <a:lnTo>
                    <a:pt x="273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endParaRPr lang="pl-PL" altLang="pl-PL" sz="1800">
                <a:solidFill>
                  <a:prstClr val="white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0602" name="Text Box 10">
              <a:extLst>
                <a:ext uri="{FF2B5EF4-FFF2-40B4-BE49-F238E27FC236}">
                  <a16:creationId xmlns="" xmlns:a16="http://schemas.microsoft.com/office/drawing/2014/main" id="{46D8D9FE-A9A1-4140-A1CD-2B50D3958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3" y="1855"/>
              <a:ext cx="47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9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altLang="pl-PL" sz="1050" dirty="0">
                  <a:solidFill>
                    <a:srgbClr val="1E5155">
                      <a:lumMod val="75000"/>
                    </a:srgbClr>
                  </a:solidFill>
                  <a:latin typeface="Arial" panose="020B0604020202020204" pitchFamily="34" charset="0"/>
                </a:rPr>
                <a:t>Metal</a:t>
              </a:r>
              <a:endParaRPr lang="en-GB" altLang="pl-PL" sz="1800" dirty="0">
                <a:solidFill>
                  <a:srgbClr val="1E5155">
                    <a:lumMod val="75000"/>
                  </a:srgb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10603" name="Text Box 11">
              <a:extLst>
                <a:ext uri="{FF2B5EF4-FFF2-40B4-BE49-F238E27FC236}">
                  <a16:creationId xmlns="" xmlns:a16="http://schemas.microsoft.com/office/drawing/2014/main" id="{58760A01-92A5-40AA-AB4C-A06833663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776"/>
              <a:ext cx="455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9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altLang="pl-PL" sz="2100" b="1">
                  <a:solidFill>
                    <a:srgbClr val="EA6312"/>
                  </a:solidFill>
                  <a:latin typeface="Arial" panose="020B0604020202020204" pitchFamily="34" charset="0"/>
                </a:rPr>
                <a:t>O</a:t>
              </a:r>
              <a:r>
                <a:rPr lang="en-GB" altLang="pl-PL" sz="2100" b="1" baseline="-25000">
                  <a:solidFill>
                    <a:srgbClr val="EA6312"/>
                  </a:solidFill>
                  <a:latin typeface="Arial" panose="020B0604020202020204" pitchFamily="34" charset="0"/>
                </a:rPr>
                <a:t>2</a:t>
              </a:r>
              <a:endParaRPr lang="en-GB" altLang="pl-PL" sz="3000" b="1">
                <a:solidFill>
                  <a:prstClr val="white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10604" name="Text Box 12">
              <a:extLst>
                <a:ext uri="{FF2B5EF4-FFF2-40B4-BE49-F238E27FC236}">
                  <a16:creationId xmlns="" xmlns:a16="http://schemas.microsoft.com/office/drawing/2014/main" id="{E6A952D4-0463-4201-818B-33ABFF697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" y="2234"/>
              <a:ext cx="579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9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l-PL" altLang="pl-PL" sz="18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Fe</a:t>
              </a:r>
              <a:r>
                <a:rPr lang="pl-PL" altLang="pl-PL" sz="1800" b="1" baseline="300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  <a:r>
                <a:rPr lang="en-GB" altLang="pl-PL" sz="1800" b="1" baseline="30000" dirty="0">
                  <a:solidFill>
                    <a:srgbClr val="FFFF00"/>
                  </a:solidFill>
                  <a:latin typeface="Arial" panose="020B0604020202020204" pitchFamily="34" charset="0"/>
                </a:rPr>
                <a:t>+</a:t>
              </a:r>
              <a:endParaRPr lang="en-GB" altLang="pl-PL" sz="1800" b="1" dirty="0">
                <a:solidFill>
                  <a:srgbClr val="FFFF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10605" name="Freeform 13">
              <a:extLst>
                <a:ext uri="{FF2B5EF4-FFF2-40B4-BE49-F238E27FC236}">
                  <a16:creationId xmlns="" xmlns:a16="http://schemas.microsoft.com/office/drawing/2014/main" id="{9B8ED880-9B53-48A1-899B-71FD3C706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607"/>
              <a:ext cx="3260" cy="346"/>
            </a:xfrm>
            <a:custGeom>
              <a:avLst/>
              <a:gdLst>
                <a:gd name="T0" fmla="*/ 2234 w 4719"/>
                <a:gd name="T1" fmla="*/ 18 h 500"/>
                <a:gd name="T2" fmla="*/ 2232 w 4719"/>
                <a:gd name="T3" fmla="*/ 60 h 500"/>
                <a:gd name="T4" fmla="*/ 2239 w 4719"/>
                <a:gd name="T5" fmla="*/ 98 h 500"/>
                <a:gd name="T6" fmla="*/ 2248 w 4719"/>
                <a:gd name="T7" fmla="*/ 134 h 500"/>
                <a:gd name="T8" fmla="*/ 2252 w 4719"/>
                <a:gd name="T9" fmla="*/ 172 h 500"/>
                <a:gd name="T10" fmla="*/ 2244 w 4719"/>
                <a:gd name="T11" fmla="*/ 215 h 500"/>
                <a:gd name="T12" fmla="*/ 2200 w 4719"/>
                <a:gd name="T13" fmla="*/ 223 h 500"/>
                <a:gd name="T14" fmla="*/ 2157 w 4719"/>
                <a:gd name="T15" fmla="*/ 228 h 500"/>
                <a:gd name="T16" fmla="*/ 2116 w 4719"/>
                <a:gd name="T17" fmla="*/ 232 h 500"/>
                <a:gd name="T18" fmla="*/ 2075 w 4719"/>
                <a:gd name="T19" fmla="*/ 233 h 500"/>
                <a:gd name="T20" fmla="*/ 2031 w 4719"/>
                <a:gd name="T21" fmla="*/ 233 h 500"/>
                <a:gd name="T22" fmla="*/ 1986 w 4719"/>
                <a:gd name="T23" fmla="*/ 230 h 500"/>
                <a:gd name="T24" fmla="*/ 1937 w 4719"/>
                <a:gd name="T25" fmla="*/ 226 h 500"/>
                <a:gd name="T26" fmla="*/ 1884 w 4719"/>
                <a:gd name="T27" fmla="*/ 219 h 500"/>
                <a:gd name="T28" fmla="*/ 1825 w 4719"/>
                <a:gd name="T29" fmla="*/ 210 h 500"/>
                <a:gd name="T30" fmla="*/ 1760 w 4719"/>
                <a:gd name="T31" fmla="*/ 200 h 500"/>
                <a:gd name="T32" fmla="*/ 1687 w 4719"/>
                <a:gd name="T33" fmla="*/ 188 h 500"/>
                <a:gd name="T34" fmla="*/ 1606 w 4719"/>
                <a:gd name="T35" fmla="*/ 180 h 500"/>
                <a:gd name="T36" fmla="*/ 1521 w 4719"/>
                <a:gd name="T37" fmla="*/ 177 h 500"/>
                <a:gd name="T38" fmla="*/ 1430 w 4719"/>
                <a:gd name="T39" fmla="*/ 178 h 500"/>
                <a:gd name="T40" fmla="*/ 1335 w 4719"/>
                <a:gd name="T41" fmla="*/ 181 h 500"/>
                <a:gd name="T42" fmla="*/ 1238 w 4719"/>
                <a:gd name="T43" fmla="*/ 185 h 500"/>
                <a:gd name="T44" fmla="*/ 1139 w 4719"/>
                <a:gd name="T45" fmla="*/ 190 h 500"/>
                <a:gd name="T46" fmla="*/ 1040 w 4719"/>
                <a:gd name="T47" fmla="*/ 194 h 500"/>
                <a:gd name="T48" fmla="*/ 940 w 4719"/>
                <a:gd name="T49" fmla="*/ 197 h 500"/>
                <a:gd name="T50" fmla="*/ 842 w 4719"/>
                <a:gd name="T51" fmla="*/ 195 h 500"/>
                <a:gd name="T52" fmla="*/ 747 w 4719"/>
                <a:gd name="T53" fmla="*/ 190 h 500"/>
                <a:gd name="T54" fmla="*/ 676 w 4719"/>
                <a:gd name="T55" fmla="*/ 183 h 500"/>
                <a:gd name="T56" fmla="*/ 612 w 4719"/>
                <a:gd name="T57" fmla="*/ 178 h 500"/>
                <a:gd name="T58" fmla="*/ 544 w 4719"/>
                <a:gd name="T59" fmla="*/ 175 h 500"/>
                <a:gd name="T60" fmla="*/ 475 w 4719"/>
                <a:gd name="T61" fmla="*/ 174 h 500"/>
                <a:gd name="T62" fmla="*/ 403 w 4719"/>
                <a:gd name="T63" fmla="*/ 174 h 500"/>
                <a:gd name="T64" fmla="*/ 332 w 4719"/>
                <a:gd name="T65" fmla="*/ 177 h 500"/>
                <a:gd name="T66" fmla="*/ 260 w 4719"/>
                <a:gd name="T67" fmla="*/ 183 h 500"/>
                <a:gd name="T68" fmla="*/ 191 w 4719"/>
                <a:gd name="T69" fmla="*/ 192 h 500"/>
                <a:gd name="T70" fmla="*/ 124 w 4719"/>
                <a:gd name="T71" fmla="*/ 204 h 500"/>
                <a:gd name="T72" fmla="*/ 59 w 4719"/>
                <a:gd name="T73" fmla="*/ 220 h 500"/>
                <a:gd name="T74" fmla="*/ 0 w 4719"/>
                <a:gd name="T75" fmla="*/ 239 h 500"/>
                <a:gd name="T76" fmla="*/ 19 w 4719"/>
                <a:gd name="T77" fmla="*/ 183 h 500"/>
                <a:gd name="T78" fmla="*/ 19 w 4719"/>
                <a:gd name="T79" fmla="*/ 138 h 500"/>
                <a:gd name="T80" fmla="*/ 10 w 4719"/>
                <a:gd name="T81" fmla="*/ 100 h 500"/>
                <a:gd name="T82" fmla="*/ 4 w 4719"/>
                <a:gd name="T83" fmla="*/ 62 h 500"/>
                <a:gd name="T84" fmla="*/ 13 w 4719"/>
                <a:gd name="T85" fmla="*/ 17 h 5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19"/>
                <a:gd name="T130" fmla="*/ 0 h 500"/>
                <a:gd name="T131" fmla="*/ 4719 w 4719"/>
                <a:gd name="T132" fmla="*/ 500 h 5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19" h="500">
                  <a:moveTo>
                    <a:pt x="45" y="0"/>
                  </a:moveTo>
                  <a:lnTo>
                    <a:pt x="4691" y="3"/>
                  </a:lnTo>
                  <a:lnTo>
                    <a:pt x="4682" y="37"/>
                  </a:lnTo>
                  <a:lnTo>
                    <a:pt x="4678" y="68"/>
                  </a:lnTo>
                  <a:lnTo>
                    <a:pt x="4675" y="98"/>
                  </a:lnTo>
                  <a:lnTo>
                    <a:pt x="4677" y="126"/>
                  </a:lnTo>
                  <a:lnTo>
                    <a:pt x="4680" y="153"/>
                  </a:lnTo>
                  <a:lnTo>
                    <a:pt x="4685" y="180"/>
                  </a:lnTo>
                  <a:lnTo>
                    <a:pt x="4692" y="205"/>
                  </a:lnTo>
                  <a:lnTo>
                    <a:pt x="4698" y="230"/>
                  </a:lnTo>
                  <a:lnTo>
                    <a:pt x="4705" y="255"/>
                  </a:lnTo>
                  <a:lnTo>
                    <a:pt x="4711" y="280"/>
                  </a:lnTo>
                  <a:lnTo>
                    <a:pt x="4715" y="305"/>
                  </a:lnTo>
                  <a:lnTo>
                    <a:pt x="4718" y="332"/>
                  </a:lnTo>
                  <a:lnTo>
                    <a:pt x="4719" y="359"/>
                  </a:lnTo>
                  <a:lnTo>
                    <a:pt x="4716" y="388"/>
                  </a:lnTo>
                  <a:lnTo>
                    <a:pt x="4711" y="417"/>
                  </a:lnTo>
                  <a:lnTo>
                    <a:pt x="4701" y="449"/>
                  </a:lnTo>
                  <a:lnTo>
                    <a:pt x="4669" y="454"/>
                  </a:lnTo>
                  <a:lnTo>
                    <a:pt x="4638" y="460"/>
                  </a:lnTo>
                  <a:lnTo>
                    <a:pt x="4609" y="465"/>
                  </a:lnTo>
                  <a:lnTo>
                    <a:pt x="4579" y="470"/>
                  </a:lnTo>
                  <a:lnTo>
                    <a:pt x="4550" y="473"/>
                  </a:lnTo>
                  <a:lnTo>
                    <a:pt x="4520" y="476"/>
                  </a:lnTo>
                  <a:lnTo>
                    <a:pt x="4492" y="479"/>
                  </a:lnTo>
                  <a:lnTo>
                    <a:pt x="4462" y="482"/>
                  </a:lnTo>
                  <a:lnTo>
                    <a:pt x="4434" y="484"/>
                  </a:lnTo>
                  <a:lnTo>
                    <a:pt x="4405" y="485"/>
                  </a:lnTo>
                  <a:lnTo>
                    <a:pt x="4375" y="486"/>
                  </a:lnTo>
                  <a:lnTo>
                    <a:pt x="4347" y="487"/>
                  </a:lnTo>
                  <a:lnTo>
                    <a:pt x="4317" y="487"/>
                  </a:lnTo>
                  <a:lnTo>
                    <a:pt x="4287" y="487"/>
                  </a:lnTo>
                  <a:lnTo>
                    <a:pt x="4256" y="486"/>
                  </a:lnTo>
                  <a:lnTo>
                    <a:pt x="4225" y="485"/>
                  </a:lnTo>
                  <a:lnTo>
                    <a:pt x="4194" y="483"/>
                  </a:lnTo>
                  <a:lnTo>
                    <a:pt x="4162" y="480"/>
                  </a:lnTo>
                  <a:lnTo>
                    <a:pt x="4128" y="478"/>
                  </a:lnTo>
                  <a:lnTo>
                    <a:pt x="4094" y="475"/>
                  </a:lnTo>
                  <a:lnTo>
                    <a:pt x="4059" y="471"/>
                  </a:lnTo>
                  <a:lnTo>
                    <a:pt x="4023" y="467"/>
                  </a:lnTo>
                  <a:lnTo>
                    <a:pt x="3987" y="462"/>
                  </a:lnTo>
                  <a:lnTo>
                    <a:pt x="3947" y="458"/>
                  </a:lnTo>
                  <a:lnTo>
                    <a:pt x="3908" y="452"/>
                  </a:lnTo>
                  <a:lnTo>
                    <a:pt x="3867" y="445"/>
                  </a:lnTo>
                  <a:lnTo>
                    <a:pt x="3825" y="440"/>
                  </a:lnTo>
                  <a:lnTo>
                    <a:pt x="3781" y="432"/>
                  </a:lnTo>
                  <a:lnTo>
                    <a:pt x="3735" y="426"/>
                  </a:lnTo>
                  <a:lnTo>
                    <a:pt x="3688" y="417"/>
                  </a:lnTo>
                  <a:lnTo>
                    <a:pt x="3639" y="409"/>
                  </a:lnTo>
                  <a:lnTo>
                    <a:pt x="3587" y="401"/>
                  </a:lnTo>
                  <a:lnTo>
                    <a:pt x="3535" y="393"/>
                  </a:lnTo>
                  <a:lnTo>
                    <a:pt x="3480" y="385"/>
                  </a:lnTo>
                  <a:lnTo>
                    <a:pt x="3424" y="380"/>
                  </a:lnTo>
                  <a:lnTo>
                    <a:pt x="3366" y="375"/>
                  </a:lnTo>
                  <a:lnTo>
                    <a:pt x="3308" y="373"/>
                  </a:lnTo>
                  <a:lnTo>
                    <a:pt x="3248" y="371"/>
                  </a:lnTo>
                  <a:lnTo>
                    <a:pt x="3186" y="370"/>
                  </a:lnTo>
                  <a:lnTo>
                    <a:pt x="3124" y="369"/>
                  </a:lnTo>
                  <a:lnTo>
                    <a:pt x="3061" y="370"/>
                  </a:lnTo>
                  <a:lnTo>
                    <a:pt x="2996" y="371"/>
                  </a:lnTo>
                  <a:lnTo>
                    <a:pt x="2930" y="372"/>
                  </a:lnTo>
                  <a:lnTo>
                    <a:pt x="2865" y="375"/>
                  </a:lnTo>
                  <a:lnTo>
                    <a:pt x="2798" y="378"/>
                  </a:lnTo>
                  <a:lnTo>
                    <a:pt x="2730" y="381"/>
                  </a:lnTo>
                  <a:lnTo>
                    <a:pt x="2662" y="384"/>
                  </a:lnTo>
                  <a:lnTo>
                    <a:pt x="2594" y="388"/>
                  </a:lnTo>
                  <a:lnTo>
                    <a:pt x="2525" y="391"/>
                  </a:lnTo>
                  <a:lnTo>
                    <a:pt x="2456" y="394"/>
                  </a:lnTo>
                  <a:lnTo>
                    <a:pt x="2387" y="397"/>
                  </a:lnTo>
                  <a:lnTo>
                    <a:pt x="2317" y="401"/>
                  </a:lnTo>
                  <a:lnTo>
                    <a:pt x="2248" y="404"/>
                  </a:lnTo>
                  <a:lnTo>
                    <a:pt x="2178" y="406"/>
                  </a:lnTo>
                  <a:lnTo>
                    <a:pt x="2109" y="408"/>
                  </a:lnTo>
                  <a:lnTo>
                    <a:pt x="2039" y="409"/>
                  </a:lnTo>
                  <a:lnTo>
                    <a:pt x="1970" y="410"/>
                  </a:lnTo>
                  <a:lnTo>
                    <a:pt x="1902" y="410"/>
                  </a:lnTo>
                  <a:lnTo>
                    <a:pt x="1833" y="410"/>
                  </a:lnTo>
                  <a:lnTo>
                    <a:pt x="1765" y="408"/>
                  </a:lnTo>
                  <a:lnTo>
                    <a:pt x="1699" y="406"/>
                  </a:lnTo>
                  <a:lnTo>
                    <a:pt x="1632" y="402"/>
                  </a:lnTo>
                  <a:lnTo>
                    <a:pt x="1566" y="397"/>
                  </a:lnTo>
                  <a:lnTo>
                    <a:pt x="1502" y="391"/>
                  </a:lnTo>
                  <a:lnTo>
                    <a:pt x="1460" y="386"/>
                  </a:lnTo>
                  <a:lnTo>
                    <a:pt x="1416" y="382"/>
                  </a:lnTo>
                  <a:lnTo>
                    <a:pt x="1372" y="379"/>
                  </a:lnTo>
                  <a:lnTo>
                    <a:pt x="1327" y="375"/>
                  </a:lnTo>
                  <a:lnTo>
                    <a:pt x="1283" y="372"/>
                  </a:lnTo>
                  <a:lnTo>
                    <a:pt x="1235" y="370"/>
                  </a:lnTo>
                  <a:lnTo>
                    <a:pt x="1188" y="367"/>
                  </a:lnTo>
                  <a:lnTo>
                    <a:pt x="1140" y="366"/>
                  </a:lnTo>
                  <a:lnTo>
                    <a:pt x="1092" y="363"/>
                  </a:lnTo>
                  <a:lnTo>
                    <a:pt x="1044" y="362"/>
                  </a:lnTo>
                  <a:lnTo>
                    <a:pt x="995" y="362"/>
                  </a:lnTo>
                  <a:lnTo>
                    <a:pt x="945" y="362"/>
                  </a:lnTo>
                  <a:lnTo>
                    <a:pt x="895" y="362"/>
                  </a:lnTo>
                  <a:lnTo>
                    <a:pt x="846" y="363"/>
                  </a:lnTo>
                  <a:lnTo>
                    <a:pt x="795" y="365"/>
                  </a:lnTo>
                  <a:lnTo>
                    <a:pt x="745" y="367"/>
                  </a:lnTo>
                  <a:lnTo>
                    <a:pt x="696" y="370"/>
                  </a:lnTo>
                  <a:lnTo>
                    <a:pt x="645" y="373"/>
                  </a:lnTo>
                  <a:lnTo>
                    <a:pt x="596" y="378"/>
                  </a:lnTo>
                  <a:lnTo>
                    <a:pt x="546" y="382"/>
                  </a:lnTo>
                  <a:lnTo>
                    <a:pt x="498" y="388"/>
                  </a:lnTo>
                  <a:lnTo>
                    <a:pt x="448" y="394"/>
                  </a:lnTo>
                  <a:lnTo>
                    <a:pt x="400" y="401"/>
                  </a:lnTo>
                  <a:lnTo>
                    <a:pt x="353" y="408"/>
                  </a:lnTo>
                  <a:lnTo>
                    <a:pt x="306" y="417"/>
                  </a:lnTo>
                  <a:lnTo>
                    <a:pt x="259" y="426"/>
                  </a:lnTo>
                  <a:lnTo>
                    <a:pt x="214" y="436"/>
                  </a:lnTo>
                  <a:lnTo>
                    <a:pt x="169" y="447"/>
                  </a:lnTo>
                  <a:lnTo>
                    <a:pt x="125" y="459"/>
                  </a:lnTo>
                  <a:lnTo>
                    <a:pt x="83" y="472"/>
                  </a:lnTo>
                  <a:lnTo>
                    <a:pt x="41" y="486"/>
                  </a:lnTo>
                  <a:lnTo>
                    <a:pt x="0" y="500"/>
                  </a:lnTo>
                  <a:lnTo>
                    <a:pt x="19" y="456"/>
                  </a:lnTo>
                  <a:lnTo>
                    <a:pt x="32" y="417"/>
                  </a:lnTo>
                  <a:lnTo>
                    <a:pt x="40" y="382"/>
                  </a:lnTo>
                  <a:lnTo>
                    <a:pt x="43" y="348"/>
                  </a:lnTo>
                  <a:lnTo>
                    <a:pt x="42" y="317"/>
                  </a:lnTo>
                  <a:lnTo>
                    <a:pt x="39" y="289"/>
                  </a:lnTo>
                  <a:lnTo>
                    <a:pt x="33" y="262"/>
                  </a:lnTo>
                  <a:lnTo>
                    <a:pt x="27" y="235"/>
                  </a:lnTo>
                  <a:lnTo>
                    <a:pt x="20" y="209"/>
                  </a:lnTo>
                  <a:lnTo>
                    <a:pt x="15" y="183"/>
                  </a:lnTo>
                  <a:lnTo>
                    <a:pt x="10" y="157"/>
                  </a:lnTo>
                  <a:lnTo>
                    <a:pt x="8" y="129"/>
                  </a:lnTo>
                  <a:lnTo>
                    <a:pt x="10" y="101"/>
                  </a:lnTo>
                  <a:lnTo>
                    <a:pt x="17" y="69"/>
                  </a:lnTo>
                  <a:lnTo>
                    <a:pt x="28" y="3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endParaRPr lang="pl-PL" altLang="pl-PL" sz="1800">
                <a:solidFill>
                  <a:prstClr val="white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0606" name="Freeform 14">
              <a:extLst>
                <a:ext uri="{FF2B5EF4-FFF2-40B4-BE49-F238E27FC236}">
                  <a16:creationId xmlns="" xmlns:a16="http://schemas.microsoft.com/office/drawing/2014/main" id="{60630A70-1679-4711-9895-D157C4AA1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2597"/>
              <a:ext cx="3210" cy="22"/>
            </a:xfrm>
            <a:custGeom>
              <a:avLst/>
              <a:gdLst>
                <a:gd name="T0" fmla="*/ 2218 w 4646"/>
                <a:gd name="T1" fmla="*/ 8 h 34"/>
                <a:gd name="T2" fmla="*/ 2218 w 4646"/>
                <a:gd name="T3" fmla="*/ 1 h 34"/>
                <a:gd name="T4" fmla="*/ 0 w 4646"/>
                <a:gd name="T5" fmla="*/ 0 h 34"/>
                <a:gd name="T6" fmla="*/ 0 w 4646"/>
                <a:gd name="T7" fmla="*/ 13 h 34"/>
                <a:gd name="T8" fmla="*/ 2218 w 4646"/>
                <a:gd name="T9" fmla="*/ 14 h 34"/>
                <a:gd name="T10" fmla="*/ 2218 w 4646"/>
                <a:gd name="T11" fmla="*/ 8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46"/>
                <a:gd name="T19" fmla="*/ 0 h 34"/>
                <a:gd name="T20" fmla="*/ 4646 w 464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46" h="34">
                  <a:moveTo>
                    <a:pt x="4646" y="18"/>
                  </a:moveTo>
                  <a:lnTo>
                    <a:pt x="4646" y="3"/>
                  </a:lnTo>
                  <a:lnTo>
                    <a:pt x="0" y="0"/>
                  </a:lnTo>
                  <a:lnTo>
                    <a:pt x="0" y="31"/>
                  </a:lnTo>
                  <a:lnTo>
                    <a:pt x="4646" y="34"/>
                  </a:lnTo>
                  <a:lnTo>
                    <a:pt x="464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endParaRPr lang="pl-PL" altLang="pl-PL" sz="1800">
                <a:solidFill>
                  <a:prstClr val="white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0607" name="Text Box 15">
              <a:extLst>
                <a:ext uri="{FF2B5EF4-FFF2-40B4-BE49-F238E27FC236}">
                  <a16:creationId xmlns="" xmlns:a16="http://schemas.microsoft.com/office/drawing/2014/main" id="{84322D69-F287-4D2C-87B5-8728B1FF1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" y="2629"/>
              <a:ext cx="47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9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altLang="pl-PL" sz="1050" dirty="0">
                  <a:solidFill>
                    <a:srgbClr val="1E5155">
                      <a:lumMod val="75000"/>
                    </a:srgbClr>
                  </a:solidFill>
                  <a:latin typeface="Arial" panose="020B0604020202020204" pitchFamily="34" charset="0"/>
                </a:rPr>
                <a:t>Metal</a:t>
              </a:r>
              <a:endParaRPr lang="en-GB" altLang="pl-PL" sz="1800" dirty="0">
                <a:solidFill>
                  <a:srgbClr val="1E5155">
                    <a:lumMod val="75000"/>
                  </a:srgbClr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110608" name="Group 16">
              <a:extLst>
                <a:ext uri="{FF2B5EF4-FFF2-40B4-BE49-F238E27FC236}">
                  <a16:creationId xmlns="" xmlns:a16="http://schemas.microsoft.com/office/drawing/2014/main" id="{504D9D07-7C0D-464C-9140-0CB687C3C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1" y="2249"/>
              <a:ext cx="1210" cy="447"/>
              <a:chOff x="2807" y="1233"/>
              <a:chExt cx="1210" cy="447"/>
            </a:xfrm>
          </p:grpSpPr>
          <p:sp>
            <p:nvSpPr>
              <p:cNvPr id="110609" name="Freeform 17">
                <a:extLst>
                  <a:ext uri="{FF2B5EF4-FFF2-40B4-BE49-F238E27FC236}">
                    <a16:creationId xmlns="" xmlns:a16="http://schemas.microsoft.com/office/drawing/2014/main" id="{049659DE-023A-4F76-A77C-86BACCDCF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569"/>
                <a:ext cx="813" cy="111"/>
              </a:xfrm>
              <a:custGeom>
                <a:avLst/>
                <a:gdLst>
                  <a:gd name="T0" fmla="*/ 0 w 813"/>
                  <a:gd name="T1" fmla="*/ 0 h 111"/>
                  <a:gd name="T2" fmla="*/ 15 w 813"/>
                  <a:gd name="T3" fmla="*/ 27 h 111"/>
                  <a:gd name="T4" fmla="*/ 105 w 813"/>
                  <a:gd name="T5" fmla="*/ 63 h 111"/>
                  <a:gd name="T6" fmla="*/ 225 w 813"/>
                  <a:gd name="T7" fmla="*/ 87 h 111"/>
                  <a:gd name="T8" fmla="*/ 687 w 813"/>
                  <a:gd name="T9" fmla="*/ 57 h 111"/>
                  <a:gd name="T10" fmla="*/ 795 w 813"/>
                  <a:gd name="T11" fmla="*/ 21 h 111"/>
                  <a:gd name="T12" fmla="*/ 813 w 813"/>
                  <a:gd name="T13" fmla="*/ 0 h 111"/>
                  <a:gd name="T14" fmla="*/ 0 w 813"/>
                  <a:gd name="T15" fmla="*/ 0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3"/>
                  <a:gd name="T25" fmla="*/ 0 h 111"/>
                  <a:gd name="T26" fmla="*/ 813 w 813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3" h="111">
                    <a:moveTo>
                      <a:pt x="0" y="0"/>
                    </a:moveTo>
                    <a:cubicBezTo>
                      <a:pt x="4" y="12"/>
                      <a:pt x="3" y="23"/>
                      <a:pt x="15" y="27"/>
                    </a:cubicBezTo>
                    <a:cubicBezTo>
                      <a:pt x="45" y="37"/>
                      <a:pt x="72" y="58"/>
                      <a:pt x="105" y="63"/>
                    </a:cubicBezTo>
                    <a:cubicBezTo>
                      <a:pt x="146" y="69"/>
                      <a:pt x="185" y="77"/>
                      <a:pt x="225" y="87"/>
                    </a:cubicBezTo>
                    <a:cubicBezTo>
                      <a:pt x="408" y="111"/>
                      <a:pt x="645" y="59"/>
                      <a:pt x="687" y="57"/>
                    </a:cubicBezTo>
                    <a:cubicBezTo>
                      <a:pt x="729" y="55"/>
                      <a:pt x="762" y="43"/>
                      <a:pt x="795" y="21"/>
                    </a:cubicBezTo>
                    <a:cubicBezTo>
                      <a:pt x="807" y="12"/>
                      <a:pt x="813" y="10"/>
                      <a:pt x="813" y="0"/>
                    </a:cubicBezTo>
                    <a:cubicBezTo>
                      <a:pt x="407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altLang="pl-PL" sz="1800">
                  <a:solidFill>
                    <a:prstClr val="white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0610" name="Freeform 18">
                <a:extLst>
                  <a:ext uri="{FF2B5EF4-FFF2-40B4-BE49-F238E27FC236}">
                    <a16:creationId xmlns="" xmlns:a16="http://schemas.microsoft.com/office/drawing/2014/main" id="{9109A0F5-8B58-4434-B384-FAE1F6B2B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1547"/>
                <a:ext cx="814" cy="34"/>
              </a:xfrm>
              <a:custGeom>
                <a:avLst/>
                <a:gdLst>
                  <a:gd name="T0" fmla="*/ 786 w 814"/>
                  <a:gd name="T1" fmla="*/ 34 h 34"/>
                  <a:gd name="T2" fmla="*/ 814 w 814"/>
                  <a:gd name="T3" fmla="*/ 3 h 34"/>
                  <a:gd name="T4" fmla="*/ 0 w 814"/>
                  <a:gd name="T5" fmla="*/ 0 h 34"/>
                  <a:gd name="T6" fmla="*/ 4 w 814"/>
                  <a:gd name="T7" fmla="*/ 31 h 34"/>
                  <a:gd name="T8" fmla="*/ 786 w 814"/>
                  <a:gd name="T9" fmla="*/ 3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34"/>
                  <a:gd name="T17" fmla="*/ 814 w 81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34">
                    <a:moveTo>
                      <a:pt x="786" y="34"/>
                    </a:moveTo>
                    <a:lnTo>
                      <a:pt x="814" y="3"/>
                    </a:lnTo>
                    <a:lnTo>
                      <a:pt x="0" y="0"/>
                    </a:lnTo>
                    <a:lnTo>
                      <a:pt x="4" y="31"/>
                    </a:lnTo>
                    <a:lnTo>
                      <a:pt x="786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altLang="pl-PL" sz="1800">
                  <a:solidFill>
                    <a:prstClr val="white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0611" name="Freeform 19">
                <a:extLst>
                  <a:ext uri="{FF2B5EF4-FFF2-40B4-BE49-F238E27FC236}">
                    <a16:creationId xmlns="" xmlns:a16="http://schemas.microsoft.com/office/drawing/2014/main" id="{5382919D-F575-4C69-9B22-1DFE6A38C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1371"/>
                <a:ext cx="179" cy="191"/>
              </a:xfrm>
              <a:custGeom>
                <a:avLst/>
                <a:gdLst>
                  <a:gd name="T0" fmla="*/ 118 w 271"/>
                  <a:gd name="T1" fmla="*/ 127 h 287"/>
                  <a:gd name="T2" fmla="*/ 118 w 271"/>
                  <a:gd name="T3" fmla="*/ 127 h 287"/>
                  <a:gd name="T4" fmla="*/ 118 w 271"/>
                  <a:gd name="T5" fmla="*/ 117 h 287"/>
                  <a:gd name="T6" fmla="*/ 116 w 271"/>
                  <a:gd name="T7" fmla="*/ 108 h 287"/>
                  <a:gd name="T8" fmla="*/ 114 w 271"/>
                  <a:gd name="T9" fmla="*/ 98 h 287"/>
                  <a:gd name="T10" fmla="*/ 112 w 271"/>
                  <a:gd name="T11" fmla="*/ 90 h 287"/>
                  <a:gd name="T12" fmla="*/ 108 w 271"/>
                  <a:gd name="T13" fmla="*/ 82 h 287"/>
                  <a:gd name="T14" fmla="*/ 104 w 271"/>
                  <a:gd name="T15" fmla="*/ 74 h 287"/>
                  <a:gd name="T16" fmla="*/ 100 w 271"/>
                  <a:gd name="T17" fmla="*/ 67 h 287"/>
                  <a:gd name="T18" fmla="*/ 96 w 271"/>
                  <a:gd name="T19" fmla="*/ 59 h 287"/>
                  <a:gd name="T20" fmla="*/ 90 w 271"/>
                  <a:gd name="T21" fmla="*/ 53 h 287"/>
                  <a:gd name="T22" fmla="*/ 85 w 271"/>
                  <a:gd name="T23" fmla="*/ 47 h 287"/>
                  <a:gd name="T24" fmla="*/ 79 w 271"/>
                  <a:gd name="T25" fmla="*/ 42 h 287"/>
                  <a:gd name="T26" fmla="*/ 74 w 271"/>
                  <a:gd name="T27" fmla="*/ 37 h 287"/>
                  <a:gd name="T28" fmla="*/ 69 w 271"/>
                  <a:gd name="T29" fmla="*/ 32 h 287"/>
                  <a:gd name="T30" fmla="*/ 63 w 271"/>
                  <a:gd name="T31" fmla="*/ 28 h 287"/>
                  <a:gd name="T32" fmla="*/ 58 w 271"/>
                  <a:gd name="T33" fmla="*/ 25 h 287"/>
                  <a:gd name="T34" fmla="*/ 53 w 271"/>
                  <a:gd name="T35" fmla="*/ 22 h 287"/>
                  <a:gd name="T36" fmla="*/ 86 w 271"/>
                  <a:gd name="T37" fmla="*/ 6 h 287"/>
                  <a:gd name="T38" fmla="*/ 0 w 271"/>
                  <a:gd name="T39" fmla="*/ 0 h 287"/>
                  <a:gd name="T40" fmla="*/ 0 w 271"/>
                  <a:gd name="T41" fmla="*/ 64 h 287"/>
                  <a:gd name="T42" fmla="*/ 28 w 271"/>
                  <a:gd name="T43" fmla="*/ 40 h 287"/>
                  <a:gd name="T44" fmla="*/ 32 w 271"/>
                  <a:gd name="T45" fmla="*/ 46 h 287"/>
                  <a:gd name="T46" fmla="*/ 36 w 271"/>
                  <a:gd name="T47" fmla="*/ 51 h 287"/>
                  <a:gd name="T48" fmla="*/ 40 w 271"/>
                  <a:gd name="T49" fmla="*/ 57 h 287"/>
                  <a:gd name="T50" fmla="*/ 43 w 271"/>
                  <a:gd name="T51" fmla="*/ 63 h 287"/>
                  <a:gd name="T52" fmla="*/ 46 w 271"/>
                  <a:gd name="T53" fmla="*/ 68 h 287"/>
                  <a:gd name="T54" fmla="*/ 49 w 271"/>
                  <a:gd name="T55" fmla="*/ 73 h 287"/>
                  <a:gd name="T56" fmla="*/ 52 w 271"/>
                  <a:gd name="T57" fmla="*/ 79 h 287"/>
                  <a:gd name="T58" fmla="*/ 54 w 271"/>
                  <a:gd name="T59" fmla="*/ 83 h 287"/>
                  <a:gd name="T60" fmla="*/ 55 w 271"/>
                  <a:gd name="T61" fmla="*/ 89 h 287"/>
                  <a:gd name="T62" fmla="*/ 56 w 271"/>
                  <a:gd name="T63" fmla="*/ 94 h 287"/>
                  <a:gd name="T64" fmla="*/ 57 w 271"/>
                  <a:gd name="T65" fmla="*/ 99 h 287"/>
                  <a:gd name="T66" fmla="*/ 57 w 271"/>
                  <a:gd name="T67" fmla="*/ 104 h 287"/>
                  <a:gd name="T68" fmla="*/ 58 w 271"/>
                  <a:gd name="T69" fmla="*/ 110 h 287"/>
                  <a:gd name="T70" fmla="*/ 58 w 271"/>
                  <a:gd name="T71" fmla="*/ 115 h 287"/>
                  <a:gd name="T72" fmla="*/ 57 w 271"/>
                  <a:gd name="T73" fmla="*/ 121 h 287"/>
                  <a:gd name="T74" fmla="*/ 57 w 271"/>
                  <a:gd name="T75" fmla="*/ 127 h 287"/>
                  <a:gd name="T76" fmla="*/ 59 w 271"/>
                  <a:gd name="T77" fmla="*/ 127 h 287"/>
                  <a:gd name="T78" fmla="*/ 118 w 271"/>
                  <a:gd name="T79" fmla="*/ 127 h 287"/>
                  <a:gd name="T80" fmla="*/ 118 w 271"/>
                  <a:gd name="T81" fmla="*/ 127 h 28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1"/>
                  <a:gd name="T124" fmla="*/ 0 h 287"/>
                  <a:gd name="T125" fmla="*/ 271 w 271"/>
                  <a:gd name="T126" fmla="*/ 287 h 28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1" h="287">
                    <a:moveTo>
                      <a:pt x="271" y="287"/>
                    </a:moveTo>
                    <a:lnTo>
                      <a:pt x="271" y="287"/>
                    </a:lnTo>
                    <a:lnTo>
                      <a:pt x="270" y="265"/>
                    </a:lnTo>
                    <a:lnTo>
                      <a:pt x="267" y="243"/>
                    </a:lnTo>
                    <a:lnTo>
                      <a:pt x="262" y="223"/>
                    </a:lnTo>
                    <a:lnTo>
                      <a:pt x="256" y="203"/>
                    </a:lnTo>
                    <a:lnTo>
                      <a:pt x="248" y="185"/>
                    </a:lnTo>
                    <a:lnTo>
                      <a:pt x="239" y="167"/>
                    </a:lnTo>
                    <a:lnTo>
                      <a:pt x="229" y="150"/>
                    </a:lnTo>
                    <a:lnTo>
                      <a:pt x="219" y="134"/>
                    </a:lnTo>
                    <a:lnTo>
                      <a:pt x="208" y="119"/>
                    </a:lnTo>
                    <a:lnTo>
                      <a:pt x="196" y="106"/>
                    </a:lnTo>
                    <a:lnTo>
                      <a:pt x="182" y="94"/>
                    </a:lnTo>
                    <a:lnTo>
                      <a:pt x="170" y="82"/>
                    </a:lnTo>
                    <a:lnTo>
                      <a:pt x="157" y="72"/>
                    </a:lnTo>
                    <a:lnTo>
                      <a:pt x="145" y="63"/>
                    </a:lnTo>
                    <a:lnTo>
                      <a:pt x="133" y="57"/>
                    </a:lnTo>
                    <a:lnTo>
                      <a:pt x="121" y="50"/>
                    </a:lnTo>
                    <a:lnTo>
                      <a:pt x="197" y="13"/>
                    </a:lnTo>
                    <a:lnTo>
                      <a:pt x="0" y="0"/>
                    </a:lnTo>
                    <a:lnTo>
                      <a:pt x="0" y="145"/>
                    </a:lnTo>
                    <a:lnTo>
                      <a:pt x="63" y="90"/>
                    </a:lnTo>
                    <a:lnTo>
                      <a:pt x="74" y="103"/>
                    </a:lnTo>
                    <a:lnTo>
                      <a:pt x="83" y="116"/>
                    </a:lnTo>
                    <a:lnTo>
                      <a:pt x="92" y="129"/>
                    </a:lnTo>
                    <a:lnTo>
                      <a:pt x="99" y="141"/>
                    </a:lnTo>
                    <a:lnTo>
                      <a:pt x="106" y="153"/>
                    </a:lnTo>
                    <a:lnTo>
                      <a:pt x="112" y="165"/>
                    </a:lnTo>
                    <a:lnTo>
                      <a:pt x="118" y="177"/>
                    </a:lnTo>
                    <a:lnTo>
                      <a:pt x="122" y="188"/>
                    </a:lnTo>
                    <a:lnTo>
                      <a:pt x="125" y="200"/>
                    </a:lnTo>
                    <a:lnTo>
                      <a:pt x="129" y="212"/>
                    </a:lnTo>
                    <a:lnTo>
                      <a:pt x="131" y="224"/>
                    </a:lnTo>
                    <a:lnTo>
                      <a:pt x="132" y="235"/>
                    </a:lnTo>
                    <a:lnTo>
                      <a:pt x="133" y="248"/>
                    </a:lnTo>
                    <a:lnTo>
                      <a:pt x="133" y="260"/>
                    </a:lnTo>
                    <a:lnTo>
                      <a:pt x="132" y="273"/>
                    </a:lnTo>
                    <a:lnTo>
                      <a:pt x="131" y="287"/>
                    </a:lnTo>
                    <a:lnTo>
                      <a:pt x="135" y="287"/>
                    </a:lnTo>
                    <a:lnTo>
                      <a:pt x="271" y="28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altLang="pl-PL" sz="1800">
                  <a:solidFill>
                    <a:prstClr val="white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0612" name="Text Box 20">
                <a:extLst>
                  <a:ext uri="{FF2B5EF4-FFF2-40B4-BE49-F238E27FC236}">
                    <a16:creationId xmlns="" xmlns:a16="http://schemas.microsoft.com/office/drawing/2014/main" id="{B159D330-EFA0-436F-8D33-19445EF4B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7" y="1233"/>
                <a:ext cx="579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342900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altLang="pl-PL" sz="1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Fe</a:t>
                </a:r>
                <a:r>
                  <a:rPr lang="pl-PL" altLang="pl-PL" sz="1800" b="1" baseline="300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GB" altLang="pl-PL" sz="1800" b="1" baseline="300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+</a:t>
                </a:r>
                <a:endParaRPr lang="en-GB" altLang="pl-PL" sz="1800" b="1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0613" name="Freeform 21">
              <a:extLst>
                <a:ext uri="{FF2B5EF4-FFF2-40B4-BE49-F238E27FC236}">
                  <a16:creationId xmlns="" xmlns:a16="http://schemas.microsoft.com/office/drawing/2014/main" id="{7532FBFF-1F9C-4D63-8D06-1C537E592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410"/>
              <a:ext cx="187" cy="197"/>
            </a:xfrm>
            <a:custGeom>
              <a:avLst/>
              <a:gdLst>
                <a:gd name="T0" fmla="*/ 0 w 270"/>
                <a:gd name="T1" fmla="*/ 136 h 286"/>
                <a:gd name="T2" fmla="*/ 0 w 270"/>
                <a:gd name="T3" fmla="*/ 136 h 286"/>
                <a:gd name="T4" fmla="*/ 1 w 270"/>
                <a:gd name="T5" fmla="*/ 125 h 286"/>
                <a:gd name="T6" fmla="*/ 2 w 270"/>
                <a:gd name="T7" fmla="*/ 115 h 286"/>
                <a:gd name="T8" fmla="*/ 4 w 270"/>
                <a:gd name="T9" fmla="*/ 106 h 286"/>
                <a:gd name="T10" fmla="*/ 7 w 270"/>
                <a:gd name="T11" fmla="*/ 96 h 286"/>
                <a:gd name="T12" fmla="*/ 10 w 270"/>
                <a:gd name="T13" fmla="*/ 87 h 286"/>
                <a:gd name="T14" fmla="*/ 15 w 270"/>
                <a:gd name="T15" fmla="*/ 79 h 286"/>
                <a:gd name="T16" fmla="*/ 19 w 270"/>
                <a:gd name="T17" fmla="*/ 71 h 286"/>
                <a:gd name="T18" fmla="*/ 24 w 270"/>
                <a:gd name="T19" fmla="*/ 63 h 286"/>
                <a:gd name="T20" fmla="*/ 30 w 270"/>
                <a:gd name="T21" fmla="*/ 56 h 286"/>
                <a:gd name="T22" fmla="*/ 35 w 270"/>
                <a:gd name="T23" fmla="*/ 50 h 286"/>
                <a:gd name="T24" fmla="*/ 42 w 270"/>
                <a:gd name="T25" fmla="*/ 45 h 286"/>
                <a:gd name="T26" fmla="*/ 48 w 270"/>
                <a:gd name="T27" fmla="*/ 39 h 286"/>
                <a:gd name="T28" fmla="*/ 54 w 270"/>
                <a:gd name="T29" fmla="*/ 34 h 286"/>
                <a:gd name="T30" fmla="*/ 60 w 270"/>
                <a:gd name="T31" fmla="*/ 30 h 286"/>
                <a:gd name="T32" fmla="*/ 65 w 270"/>
                <a:gd name="T33" fmla="*/ 27 h 286"/>
                <a:gd name="T34" fmla="*/ 71 w 270"/>
                <a:gd name="T35" fmla="*/ 23 h 286"/>
                <a:gd name="T36" fmla="*/ 35 w 270"/>
                <a:gd name="T37" fmla="*/ 6 h 286"/>
                <a:gd name="T38" fmla="*/ 130 w 270"/>
                <a:gd name="T39" fmla="*/ 0 h 286"/>
                <a:gd name="T40" fmla="*/ 130 w 270"/>
                <a:gd name="T41" fmla="*/ 69 h 286"/>
                <a:gd name="T42" fmla="*/ 100 w 270"/>
                <a:gd name="T43" fmla="*/ 42 h 286"/>
                <a:gd name="T44" fmla="*/ 94 w 270"/>
                <a:gd name="T45" fmla="*/ 48 h 286"/>
                <a:gd name="T46" fmla="*/ 90 w 270"/>
                <a:gd name="T47" fmla="*/ 55 h 286"/>
                <a:gd name="T48" fmla="*/ 86 w 270"/>
                <a:gd name="T49" fmla="*/ 61 h 286"/>
                <a:gd name="T50" fmla="*/ 82 w 270"/>
                <a:gd name="T51" fmla="*/ 67 h 286"/>
                <a:gd name="T52" fmla="*/ 79 w 270"/>
                <a:gd name="T53" fmla="*/ 72 h 286"/>
                <a:gd name="T54" fmla="*/ 75 w 270"/>
                <a:gd name="T55" fmla="*/ 79 h 286"/>
                <a:gd name="T56" fmla="*/ 73 w 270"/>
                <a:gd name="T57" fmla="*/ 84 h 286"/>
                <a:gd name="T58" fmla="*/ 71 w 270"/>
                <a:gd name="T59" fmla="*/ 90 h 286"/>
                <a:gd name="T60" fmla="*/ 69 w 270"/>
                <a:gd name="T61" fmla="*/ 95 h 286"/>
                <a:gd name="T62" fmla="*/ 68 w 270"/>
                <a:gd name="T63" fmla="*/ 101 h 286"/>
                <a:gd name="T64" fmla="*/ 67 w 270"/>
                <a:gd name="T65" fmla="*/ 106 h 286"/>
                <a:gd name="T66" fmla="*/ 66 w 270"/>
                <a:gd name="T67" fmla="*/ 112 h 286"/>
                <a:gd name="T68" fmla="*/ 66 w 270"/>
                <a:gd name="T69" fmla="*/ 118 h 286"/>
                <a:gd name="T70" fmla="*/ 65 w 270"/>
                <a:gd name="T71" fmla="*/ 123 h 286"/>
                <a:gd name="T72" fmla="*/ 66 w 270"/>
                <a:gd name="T73" fmla="*/ 129 h 286"/>
                <a:gd name="T74" fmla="*/ 66 w 270"/>
                <a:gd name="T75" fmla="*/ 136 h 286"/>
                <a:gd name="T76" fmla="*/ 65 w 270"/>
                <a:gd name="T77" fmla="*/ 136 h 286"/>
                <a:gd name="T78" fmla="*/ 0 w 270"/>
                <a:gd name="T79" fmla="*/ 136 h 286"/>
                <a:gd name="T80" fmla="*/ 0 w 270"/>
                <a:gd name="T81" fmla="*/ 136 h 2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0"/>
                <a:gd name="T124" fmla="*/ 0 h 286"/>
                <a:gd name="T125" fmla="*/ 270 w 270"/>
                <a:gd name="T126" fmla="*/ 286 h 2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0" h="286">
                  <a:moveTo>
                    <a:pt x="0" y="286"/>
                  </a:moveTo>
                  <a:lnTo>
                    <a:pt x="0" y="286"/>
                  </a:lnTo>
                  <a:lnTo>
                    <a:pt x="1" y="264"/>
                  </a:lnTo>
                  <a:lnTo>
                    <a:pt x="4" y="243"/>
                  </a:lnTo>
                  <a:lnTo>
                    <a:pt x="8" y="223"/>
                  </a:lnTo>
                  <a:lnTo>
                    <a:pt x="14" y="203"/>
                  </a:lnTo>
                  <a:lnTo>
                    <a:pt x="22" y="185"/>
                  </a:lnTo>
                  <a:lnTo>
                    <a:pt x="30" y="167"/>
                  </a:lnTo>
                  <a:lnTo>
                    <a:pt x="40" y="150"/>
                  </a:lnTo>
                  <a:lnTo>
                    <a:pt x="51" y="134"/>
                  </a:lnTo>
                  <a:lnTo>
                    <a:pt x="62" y="119"/>
                  </a:lnTo>
                  <a:lnTo>
                    <a:pt x="74" y="106"/>
                  </a:lnTo>
                  <a:lnTo>
                    <a:pt x="87" y="94"/>
                  </a:lnTo>
                  <a:lnTo>
                    <a:pt x="99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6" y="57"/>
                  </a:lnTo>
                  <a:lnTo>
                    <a:pt x="149" y="50"/>
                  </a:lnTo>
                  <a:lnTo>
                    <a:pt x="73" y="13"/>
                  </a:lnTo>
                  <a:lnTo>
                    <a:pt x="270" y="0"/>
                  </a:lnTo>
                  <a:lnTo>
                    <a:pt x="270" y="145"/>
                  </a:lnTo>
                  <a:lnTo>
                    <a:pt x="208" y="89"/>
                  </a:lnTo>
                  <a:lnTo>
                    <a:pt x="197" y="102"/>
                  </a:lnTo>
                  <a:lnTo>
                    <a:pt x="188" y="116"/>
                  </a:lnTo>
                  <a:lnTo>
                    <a:pt x="179" y="129"/>
                  </a:lnTo>
                  <a:lnTo>
                    <a:pt x="170" y="141"/>
                  </a:lnTo>
                  <a:lnTo>
                    <a:pt x="164" y="153"/>
                  </a:lnTo>
                  <a:lnTo>
                    <a:pt x="157" y="165"/>
                  </a:lnTo>
                  <a:lnTo>
                    <a:pt x="153" y="177"/>
                  </a:lnTo>
                  <a:lnTo>
                    <a:pt x="149" y="189"/>
                  </a:lnTo>
                  <a:lnTo>
                    <a:pt x="144" y="200"/>
                  </a:lnTo>
                  <a:lnTo>
                    <a:pt x="142" y="212"/>
                  </a:lnTo>
                  <a:lnTo>
                    <a:pt x="140" y="224"/>
                  </a:lnTo>
                  <a:lnTo>
                    <a:pt x="138" y="236"/>
                  </a:lnTo>
                  <a:lnTo>
                    <a:pt x="138" y="248"/>
                  </a:lnTo>
                  <a:lnTo>
                    <a:pt x="136" y="260"/>
                  </a:lnTo>
                  <a:lnTo>
                    <a:pt x="138" y="273"/>
                  </a:lnTo>
                  <a:lnTo>
                    <a:pt x="139" y="286"/>
                  </a:lnTo>
                  <a:lnTo>
                    <a:pt x="135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endParaRPr lang="pl-PL" altLang="pl-PL" sz="1800">
                <a:solidFill>
                  <a:prstClr val="white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10614" name="Text Box 22">
            <a:extLst>
              <a:ext uri="{FF2B5EF4-FFF2-40B4-BE49-F238E27FC236}">
                <a16:creationId xmlns="" xmlns:a16="http://schemas.microsoft.com/office/drawing/2014/main" id="{EDA6BF93-6187-483A-A473-DAD0524D2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172" y="3795170"/>
            <a:ext cx="49720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342900" fontAlgn="auto">
              <a:spcBef>
                <a:spcPct val="50000"/>
              </a:spcBef>
              <a:spcAft>
                <a:spcPts val="0"/>
              </a:spcAft>
            </a:pPr>
            <a:r>
              <a:rPr lang="pl-PL" altLang="pl-PL" sz="1800" dirty="0">
                <a:solidFill>
                  <a:prstClr val="white"/>
                </a:solidFill>
                <a:latin typeface="Tahoma" panose="020B0604030504040204" pitchFamily="34" charset="0"/>
              </a:rPr>
              <a:t>Podobna do korozji wżerowej</a:t>
            </a:r>
          </a:p>
          <a:p>
            <a:pPr defTabSz="342900" fontAlgn="auto">
              <a:spcBef>
                <a:spcPct val="50000"/>
              </a:spcBef>
              <a:spcAft>
                <a:spcPts val="0"/>
              </a:spcAft>
            </a:pPr>
            <a:r>
              <a:rPr lang="pl-PL" altLang="pl-PL" sz="1800" dirty="0">
                <a:solidFill>
                  <a:prstClr val="white"/>
                </a:solidFill>
                <a:latin typeface="Tahoma" panose="020B0604030504040204" pitchFamily="34" charset="0"/>
              </a:rPr>
              <a:t>Niskie  [O] – obszar anodowy</a:t>
            </a:r>
          </a:p>
          <a:p>
            <a:pPr defTabSz="342900" fontAlgn="auto">
              <a:spcBef>
                <a:spcPct val="50000"/>
              </a:spcBef>
              <a:spcAft>
                <a:spcPts val="0"/>
              </a:spcAft>
            </a:pPr>
            <a:r>
              <a:rPr lang="pl-PL" altLang="pl-PL" sz="1800" dirty="0">
                <a:solidFill>
                  <a:prstClr val="white"/>
                </a:solidFill>
                <a:latin typeface="Tahoma" panose="020B0604030504040204" pitchFamily="34" charset="0"/>
              </a:rPr>
              <a:t>Wysokie [O] – obszar katodowy</a:t>
            </a:r>
          </a:p>
          <a:p>
            <a:pPr defTabSz="342900" fontAlgn="auto">
              <a:spcBef>
                <a:spcPct val="50000"/>
              </a:spcBef>
              <a:spcAft>
                <a:spcPts val="0"/>
              </a:spcAft>
            </a:pPr>
            <a:r>
              <a:rPr lang="pl-PL" altLang="pl-PL" sz="1800" dirty="0">
                <a:solidFill>
                  <a:srgbClr val="6AAC90">
                    <a:lumMod val="40000"/>
                    <a:lumOff val="60000"/>
                  </a:srgbClr>
                </a:solidFill>
                <a:latin typeface="Tahoma" panose="020B0604030504040204" pitchFamily="34" charset="0"/>
              </a:rPr>
              <a:t>Najczęściej występuje przy połączeniach śrubowych i kołnierzowych, pod osadami, kurzem itp</a:t>
            </a:r>
            <a:r>
              <a:rPr lang="pl-PL" altLang="pl-PL" sz="1800" dirty="0">
                <a:solidFill>
                  <a:srgbClr val="0000FF"/>
                </a:solidFill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23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1778" y="661227"/>
            <a:ext cx="3721698" cy="857250"/>
          </a:xfrm>
        </p:spPr>
        <p:txBody>
          <a:bodyPr>
            <a:normAutofit fontScale="90000"/>
          </a:bodyPr>
          <a:lstStyle/>
          <a:p>
            <a:r>
              <a:rPr lang="pl-PL" dirty="0"/>
              <a:t>Korozja szczelinowa 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9" y="1818183"/>
            <a:ext cx="3829599" cy="287219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58" y="1820636"/>
            <a:ext cx="3826328" cy="28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322872" y="608037"/>
            <a:ext cx="42257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l-PL" sz="3300" dirty="0">
                <a:solidFill>
                  <a:prstClr val="white"/>
                </a:solidFill>
                <a:latin typeface="Century Gothic" panose="020B0502020202020204"/>
              </a:rPr>
              <a:t>Korozja szczelinowa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8" y="1406588"/>
            <a:ext cx="3437164" cy="2577873"/>
          </a:xfrm>
          <a:prstGeom prst="rect">
            <a:avLst/>
          </a:prstGeom>
        </p:spPr>
      </p:pic>
      <p:pic>
        <p:nvPicPr>
          <p:cNvPr id="11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040" y="819134"/>
            <a:ext cx="1688777" cy="126658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82848"/>
            <a:ext cx="3314700" cy="248602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7" y="2695525"/>
            <a:ext cx="3706585" cy="27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433" y="1314793"/>
            <a:ext cx="6369360" cy="640556"/>
          </a:xfrm>
        </p:spPr>
        <p:txBody>
          <a:bodyPr>
            <a:normAutofit fontScale="90000"/>
          </a:bodyPr>
          <a:lstStyle/>
          <a:p>
            <a:r>
              <a:rPr lang="pl-PL" altLang="pl-PL" dirty="0">
                <a:solidFill>
                  <a:schemeClr val="accent4">
                    <a:lumMod val="20000"/>
                    <a:lumOff val="80000"/>
                  </a:schemeClr>
                </a:solidFill>
                <a:latin typeface="Albertus" pitchFamily="34" charset="0"/>
              </a:rPr>
              <a:t>Sposoby ograniczania korozji </a:t>
            </a:r>
            <a:r>
              <a:rPr lang="pl-PL" altLang="pl-P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lbertus" pitchFamily="34" charset="0"/>
              </a:rPr>
              <a:t>szczelinowej</a:t>
            </a:r>
            <a:br>
              <a:rPr lang="pl-PL" altLang="pl-P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lbertus" pitchFamily="34" charset="0"/>
              </a:rPr>
            </a:br>
            <a:r>
              <a:rPr lang="pl-PL" altLang="pl-PL" dirty="0">
                <a:solidFill>
                  <a:schemeClr val="accent4">
                    <a:lumMod val="20000"/>
                    <a:lumOff val="80000"/>
                  </a:schemeClr>
                </a:solidFill>
                <a:latin typeface="Albertus" pitchFamily="34" charset="0"/>
              </a:rPr>
              <a:t/>
            </a:r>
            <a:br>
              <a:rPr lang="pl-PL" altLang="pl-PL" dirty="0">
                <a:solidFill>
                  <a:schemeClr val="accent4">
                    <a:lumMod val="20000"/>
                    <a:lumOff val="80000"/>
                  </a:schemeClr>
                </a:solidFill>
                <a:latin typeface="Albertus" pitchFamily="34" charset="0"/>
              </a:rPr>
            </a:br>
            <a:endParaRPr lang="pl-PL" altLang="pl-PL" dirty="0">
              <a:solidFill>
                <a:schemeClr val="accent4">
                  <a:lumMod val="20000"/>
                  <a:lumOff val="80000"/>
                </a:schemeClr>
              </a:solidFill>
              <a:latin typeface="Albertus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03433" y="2492726"/>
            <a:ext cx="6850793" cy="2725582"/>
          </a:xfrm>
        </p:spPr>
        <p:txBody>
          <a:bodyPr>
            <a:noAutofit/>
          </a:bodyPr>
          <a:lstStyle/>
          <a:p>
            <a:r>
              <a:rPr lang="pl-PL" sz="1800" dirty="0"/>
              <a:t>Eliminowanie szczelin w istniejących połączeniach spawanych przez stosowanie ciągłych spoin lub lutów;</a:t>
            </a:r>
          </a:p>
          <a:p>
            <a:r>
              <a:rPr lang="pl-PL" sz="1800" dirty="0"/>
              <a:t>Zapobieganie tworzenia warunków dla zalegania elektrolitu i projektowanie w zbiornikach drenaży pozwalających na całkowite usunięcie cieczy;</a:t>
            </a:r>
          </a:p>
          <a:p>
            <a:r>
              <a:rPr lang="pl-PL" sz="1800" dirty="0"/>
              <a:t>Użycie uszczelek nie absorbujących cieczy;</a:t>
            </a:r>
          </a:p>
          <a:p>
            <a:r>
              <a:rPr lang="pl-PL" sz="1800" dirty="0"/>
              <a:t>Użycie stopów o wyższej odporności na korozję szczelinową (ASTM G48)</a:t>
            </a:r>
          </a:p>
        </p:txBody>
      </p:sp>
    </p:spTree>
    <p:extLst>
      <p:ext uri="{BB962C8B-B14F-4D97-AF65-F5344CB8AC3E}">
        <p14:creationId xmlns:p14="http://schemas.microsoft.com/office/powerpoint/2010/main" val="10034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8329-52D8-4AC4-96A1-0CDA6BADC975}" type="slidenum">
              <a:rPr lang="pl-PL"/>
              <a:pPr/>
              <a:t>25</a:t>
            </a:fld>
            <a:endParaRPr lang="pl-PL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771775"/>
          </a:xfrm>
          <a:noFill/>
        </p:spPr>
        <p:txBody>
          <a:bodyPr/>
          <a:lstStyle/>
          <a:p>
            <a:r>
              <a:rPr lang="pl-PL" dirty="0"/>
              <a:t>Chlorkowe pękanie korozyjne</a:t>
            </a:r>
            <a:br>
              <a:rPr lang="pl-PL" dirty="0"/>
            </a:br>
            <a:r>
              <a:rPr lang="en-US" dirty="0"/>
              <a:t>Chloride Stress Corrosion Cracking (Cl-SCC)</a:t>
            </a:r>
            <a:endParaRPr lang="pl-PL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9040" y="2828926"/>
            <a:ext cx="5090160" cy="25146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pl-PL" dirty="0"/>
              <a:t>   Jest wywołana jednoczesnym działaniem środowiska elektrolitycznego oraz statycznych naprężeń na skutek działania sił rozciągających</a:t>
            </a:r>
          </a:p>
          <a:p>
            <a:endParaRPr lang="pl-PL" dirty="0"/>
          </a:p>
        </p:txBody>
      </p:sp>
      <p:graphicFrame>
        <p:nvGraphicFramePr>
          <p:cNvPr id="130050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987874"/>
              </p:ext>
            </p:extLst>
          </p:nvPr>
        </p:nvGraphicFramePr>
        <p:xfrm>
          <a:off x="944880" y="2590801"/>
          <a:ext cx="3029585" cy="365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Styler Image" r:id="rId3" imgW="2138071" imgH="3227019" progId="">
                  <p:embed/>
                </p:oleObj>
              </mc:Choice>
              <mc:Fallback>
                <p:oleObj name="PhotoStyler Image" r:id="rId3" imgW="2138071" imgH="3227019" progId="">
                  <p:embed/>
                  <p:pic>
                    <p:nvPicPr>
                      <p:cNvPr id="130050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" y="2590801"/>
                        <a:ext cx="3029585" cy="3654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 advAuto="2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wpływające na korozję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Istotna jest zawartość </a:t>
            </a:r>
            <a:r>
              <a:rPr lang="pl-PL" dirty="0">
                <a:solidFill>
                  <a:srgbClr val="FFFF00"/>
                </a:solidFill>
              </a:rPr>
              <a:t>chlorków, </a:t>
            </a:r>
            <a:r>
              <a:rPr lang="pl-PL" dirty="0" err="1">
                <a:solidFill>
                  <a:srgbClr val="FFFF00"/>
                </a:solidFill>
              </a:rPr>
              <a:t>pH</a:t>
            </a:r>
            <a:r>
              <a:rPr lang="pl-PL" dirty="0">
                <a:solidFill>
                  <a:srgbClr val="FFFF00"/>
                </a:solidFill>
              </a:rPr>
              <a:t>, temperatura, naprężenia, obecność tlenu i skład stopu</a:t>
            </a:r>
          </a:p>
          <a:p>
            <a:r>
              <a:rPr lang="pl-PL" dirty="0"/>
              <a:t>Rosnące temperatury zwiększa podatność na pękanie</a:t>
            </a:r>
          </a:p>
          <a:p>
            <a:r>
              <a:rPr lang="pl-PL" dirty="0"/>
              <a:t>Zwiększenie poziomu chlorków zwiększa prawdopodobieństwo pękania</a:t>
            </a:r>
          </a:p>
          <a:p>
            <a:r>
              <a:rPr lang="pl-PL" dirty="0">
                <a:solidFill>
                  <a:srgbClr val="FFFF00"/>
                </a:solidFill>
              </a:rPr>
              <a:t>Nie istnieje praktyczny dolny limit dla chlorków, ponieważ zawsze istnieją warunki do lokalnego ich zatężania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nalezione obrazy dla zapytania SCC ferri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519" y="96110"/>
            <a:ext cx="4790961" cy="4432281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4670323"/>
            <a:ext cx="8229600" cy="2310581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Istnieje synergiczny związek pomiędzy rozpuszczonym tlenem a poziomem chlorków. </a:t>
            </a:r>
          </a:p>
          <a:p>
            <a:r>
              <a:rPr lang="pl-PL" dirty="0"/>
              <a:t>Jeżeli poziom tlenu obniży się do zakresu od 0,01 do 0,1 ppm, wodne roztwory zawierające niskie do umiarkowane poziomy chlorków nie będą pękać w przypadku stali typu 304L i 316L.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Prawdopodobieństwa zajścia SCC</a:t>
            </a:r>
            <a:endParaRPr lang="en-GB" dirty="0"/>
          </a:p>
        </p:txBody>
      </p:sp>
      <p:pic>
        <p:nvPicPr>
          <p:cNvPr id="18434" name="Picture 2" descr="https://www.rolledalloys.com/shared/img/blog/5-21blo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186" y="1417638"/>
            <a:ext cx="6336704" cy="4987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000" dirty="0"/>
              <a:t>Poniżej przedstawiono niektóre z tych temperatur dla stopów, które zazwyczaj postrzegamy jako związane z SCC.</a:t>
            </a:r>
            <a:endParaRPr lang="en-GB" sz="3000" dirty="0"/>
          </a:p>
        </p:txBody>
      </p:sp>
      <p:pic>
        <p:nvPicPr>
          <p:cNvPr id="19458" name="Picture 2" descr="https://www.rolledalloys.com/shared/img/blog/5-21blo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35572"/>
            <a:ext cx="5184576" cy="462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3086" y="4222750"/>
            <a:ext cx="3153752" cy="113030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altLang="pl-PL" dirty="0"/>
              <a:t> </a:t>
            </a:r>
            <a:endParaRPr lang="en-US" dirty="0"/>
          </a:p>
        </p:txBody>
      </p:sp>
      <p:pic>
        <p:nvPicPr>
          <p:cNvPr id="4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5" r="3" b="1230"/>
          <a:stretch/>
        </p:blipFill>
        <p:spPr bwMode="auto">
          <a:xfrm>
            <a:off x="597904" y="1446832"/>
            <a:ext cx="1767462" cy="1922043"/>
          </a:xfrm>
          <a:custGeom>
            <a:avLst/>
            <a:gdLst/>
            <a:ahLst/>
            <a:cxnLst/>
            <a:rect l="l" t="t" r="r" b="b"/>
            <a:pathLst>
              <a:path w="2338016" h="2562724">
                <a:moveTo>
                  <a:pt x="478762" y="0"/>
                </a:moveTo>
                <a:lnTo>
                  <a:pt x="2338016" y="0"/>
                </a:lnTo>
                <a:lnTo>
                  <a:pt x="2338016" y="2562724"/>
                </a:lnTo>
                <a:lnTo>
                  <a:pt x="0" y="2562724"/>
                </a:lnTo>
                <a:lnTo>
                  <a:pt x="0" y="4787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1" descr="http://www.corrosioninhibitors.org/images/fi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0" r="7207" b="3"/>
          <a:stretch/>
        </p:blipFill>
        <p:spPr bwMode="auto">
          <a:xfrm>
            <a:off x="2461882" y="1447210"/>
            <a:ext cx="1743329" cy="19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Remove Chalking Paint Defec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7" r="-3" b="-3"/>
          <a:stretch/>
        </p:blipFill>
        <p:spPr bwMode="auto">
          <a:xfrm>
            <a:off x="598334" y="3453493"/>
            <a:ext cx="3607308" cy="1723448"/>
          </a:xfrm>
          <a:custGeom>
            <a:avLst/>
            <a:gdLst/>
            <a:ahLst/>
            <a:cxnLst/>
            <a:rect l="l" t="t" r="r" b="b"/>
            <a:pathLst>
              <a:path w="4809744" h="2246151">
                <a:moveTo>
                  <a:pt x="0" y="0"/>
                </a:moveTo>
                <a:lnTo>
                  <a:pt x="4809744" y="0"/>
                </a:lnTo>
                <a:lnTo>
                  <a:pt x="4809744" y="1767389"/>
                </a:lnTo>
                <a:lnTo>
                  <a:pt x="4330982" y="2246151"/>
                </a:lnTo>
                <a:lnTo>
                  <a:pt x="0" y="224615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4707507" y="1849835"/>
            <a:ext cx="3614740" cy="27114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US" altLang="pl-PL" sz="1800" dirty="0" err="1"/>
              <a:t>Czasami</a:t>
            </a:r>
            <a:r>
              <a:rPr lang="en-US" altLang="pl-PL" sz="1800" dirty="0"/>
              <a:t> </a:t>
            </a:r>
            <a:r>
              <a:rPr lang="en-US" altLang="pl-PL" sz="1800" dirty="0" err="1"/>
              <a:t>określenie</a:t>
            </a:r>
            <a:r>
              <a:rPr lang="en-US" altLang="pl-PL" sz="1800" dirty="0"/>
              <a:t> </a:t>
            </a:r>
            <a:r>
              <a:rPr lang="en-US" altLang="pl-PL" sz="1800" dirty="0" err="1"/>
              <a:t>korozja</a:t>
            </a:r>
            <a:r>
              <a:rPr lang="en-US" altLang="pl-PL" sz="1800" dirty="0"/>
              <a:t> </a:t>
            </a:r>
            <a:r>
              <a:rPr lang="en-US" altLang="pl-PL" sz="1800" dirty="0" err="1"/>
              <a:t>stosuje</a:t>
            </a:r>
            <a:r>
              <a:rPr lang="en-US" altLang="pl-PL" sz="1800" dirty="0"/>
              <a:t> </a:t>
            </a:r>
            <a:r>
              <a:rPr lang="en-US" altLang="pl-PL" sz="1800" dirty="0" err="1"/>
              <a:t>się</a:t>
            </a:r>
            <a:r>
              <a:rPr lang="en-US" altLang="pl-PL" sz="1800" dirty="0"/>
              <a:t> w </a:t>
            </a:r>
            <a:r>
              <a:rPr lang="en-US" altLang="pl-PL" sz="1800" dirty="0" err="1"/>
              <a:t>odniesieniu</a:t>
            </a:r>
            <a:r>
              <a:rPr lang="en-US" altLang="pl-PL" sz="1800" dirty="0"/>
              <a:t> do </a:t>
            </a:r>
            <a:r>
              <a:rPr lang="en-US" altLang="pl-PL" sz="1800" dirty="0" err="1"/>
              <a:t>niszczenia</a:t>
            </a:r>
            <a:r>
              <a:rPr lang="en-US" altLang="pl-PL" sz="1800" dirty="0"/>
              <a:t> </a:t>
            </a:r>
            <a:r>
              <a:rPr lang="en-US" altLang="pl-PL" sz="1800" dirty="0" err="1"/>
              <a:t>tworzyw</a:t>
            </a:r>
            <a:r>
              <a:rPr lang="en-US" altLang="pl-PL" sz="1800" dirty="0"/>
              <a:t> </a:t>
            </a:r>
            <a:r>
              <a:rPr lang="en-US" altLang="pl-PL" sz="1800" dirty="0" err="1"/>
              <a:t>sztucznych</a:t>
            </a:r>
            <a:r>
              <a:rPr lang="en-US" altLang="pl-PL" sz="1800" dirty="0"/>
              <a:t>, </a:t>
            </a:r>
            <a:r>
              <a:rPr lang="en-US" altLang="pl-PL" sz="1800" dirty="0" err="1"/>
              <a:t>betonu</a:t>
            </a:r>
            <a:r>
              <a:rPr lang="en-US" altLang="pl-PL" sz="1800" dirty="0"/>
              <a:t> </a:t>
            </a:r>
            <a:r>
              <a:rPr lang="en-US" altLang="pl-PL" sz="1800" dirty="0" err="1"/>
              <a:t>lub</a:t>
            </a:r>
            <a:r>
              <a:rPr lang="en-US" altLang="pl-PL" sz="1800" dirty="0"/>
              <a:t> </a:t>
            </a:r>
            <a:r>
              <a:rPr lang="en-US" altLang="pl-PL" sz="1800" dirty="0" err="1"/>
              <a:t>drewna</a:t>
            </a:r>
            <a:r>
              <a:rPr lang="en-US" altLang="pl-PL" sz="1800" dirty="0"/>
              <a:t>, </a:t>
            </a:r>
            <a:r>
              <a:rPr lang="en-US" altLang="pl-PL" sz="1800" dirty="0" err="1"/>
              <a:t>chociaż</a:t>
            </a:r>
            <a:r>
              <a:rPr lang="en-US" altLang="pl-PL" sz="1800" dirty="0"/>
              <a:t> </a:t>
            </a:r>
            <a:r>
              <a:rPr lang="en-US" altLang="pl-PL" sz="1800" dirty="0" err="1"/>
              <a:t>przyjmuje</a:t>
            </a:r>
            <a:r>
              <a:rPr lang="en-US" altLang="pl-PL" sz="1800" dirty="0"/>
              <a:t> </a:t>
            </a:r>
            <a:r>
              <a:rPr lang="en-US" altLang="pl-PL" sz="1800" dirty="0" err="1"/>
              <a:t>się</a:t>
            </a:r>
            <a:r>
              <a:rPr lang="pl-PL" altLang="pl-PL" sz="1800" dirty="0"/>
              <a:t>,</a:t>
            </a:r>
            <a:r>
              <a:rPr lang="en-US" altLang="pl-PL" sz="1800" dirty="0"/>
              <a:t> </a:t>
            </a:r>
            <a:r>
              <a:rPr lang="en-US" altLang="pl-PL" sz="1800" dirty="0" err="1"/>
              <a:t>że</a:t>
            </a:r>
            <a:r>
              <a:rPr lang="en-US" altLang="pl-PL" sz="1800" dirty="0"/>
              <a:t> w </a:t>
            </a:r>
            <a:r>
              <a:rPr lang="en-US" altLang="pl-PL" sz="1800" dirty="0" err="1"/>
              <a:t>tym</a:t>
            </a:r>
            <a:r>
              <a:rPr lang="en-US" altLang="pl-PL" sz="1800" dirty="0"/>
              <a:t> </a:t>
            </a:r>
            <a:r>
              <a:rPr lang="en-US" altLang="pl-PL" sz="1800" dirty="0" err="1"/>
              <a:t>przypadku</a:t>
            </a:r>
            <a:r>
              <a:rPr lang="en-US" altLang="pl-PL" sz="1800" dirty="0"/>
              <a:t> </a:t>
            </a:r>
            <a:r>
              <a:rPr lang="en-US" altLang="pl-PL" sz="1800" dirty="0" err="1"/>
              <a:t>lepszym</a:t>
            </a:r>
            <a:r>
              <a:rPr lang="en-US" altLang="pl-PL" sz="1800" dirty="0"/>
              <a:t> </a:t>
            </a:r>
            <a:r>
              <a:rPr lang="en-US" altLang="pl-PL" sz="1800" dirty="0" err="1"/>
              <a:t>określeniem</a:t>
            </a:r>
            <a:r>
              <a:rPr lang="en-US" altLang="pl-PL" sz="1800" dirty="0"/>
              <a:t> jest </a:t>
            </a:r>
            <a:r>
              <a:rPr lang="en-US" altLang="pl-PL" sz="1800" b="1" i="1" u="sng" dirty="0" err="1"/>
              <a:t>degradacja</a:t>
            </a:r>
            <a:r>
              <a:rPr lang="en-US" altLang="pl-PL" sz="1800" b="1" i="1" u="sng" dirty="0"/>
              <a:t> </a:t>
            </a:r>
            <a:r>
              <a:rPr lang="en-US" altLang="pl-PL" sz="1800" u="sng" dirty="0" err="1"/>
              <a:t>materiałów</a:t>
            </a:r>
            <a:r>
              <a:rPr lang="en-US" altLang="pl-PL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2" descr="F:\F\Zdjecia\Bialystok2\DSCF9003.JPG">
            <a:extLst>
              <a:ext uri="{FF2B5EF4-FFF2-40B4-BE49-F238E27FC236}">
                <a16:creationId xmlns:a16="http://schemas.microsoft.com/office/drawing/2014/main" xmlns="" id="{D9A372C3-1332-0184-7CFA-56BA842AA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61" y="742950"/>
            <a:ext cx="7163927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2" descr="F:\F\Zdjecia\Bialystok2\DSCF9008.JPG">
            <a:extLst>
              <a:ext uri="{FF2B5EF4-FFF2-40B4-BE49-F238E27FC236}">
                <a16:creationId xmlns:a16="http://schemas.microsoft.com/office/drawing/2014/main" xmlns="" id="{A2A1C64D-6BBB-18B0-F6E2-9D2B106E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" y="803275"/>
            <a:ext cx="68167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4" name="Picture 2" descr="F:\F\Zdjecia\Bialystok2\DSCF9013.JPG">
            <a:extLst>
              <a:ext uri="{FF2B5EF4-FFF2-40B4-BE49-F238E27FC236}">
                <a16:creationId xmlns:a16="http://schemas.microsoft.com/office/drawing/2014/main" xmlns="" id="{E7825796-8978-4864-E1CF-22133783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619125"/>
            <a:ext cx="72961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8" name="Picture 2" descr="F:\F\Zdjecia\Bialystok2\DSCF9016.JPG">
            <a:extLst>
              <a:ext uri="{FF2B5EF4-FFF2-40B4-BE49-F238E27FC236}">
                <a16:creationId xmlns:a16="http://schemas.microsoft.com/office/drawing/2014/main" xmlns="" id="{48CA6AB2-9785-36D9-06F4-0990B0DC8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C8FEFF4-4276-C1BF-F185-F1CE55A2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09F2-9507-443E-95B9-7D779660827F}" type="slidenum">
              <a:rPr lang="pl-PL" smtClean="0"/>
              <a:pPr/>
              <a:t>34</a:t>
            </a:fld>
            <a:endParaRPr lang="pl-PL"/>
          </a:p>
        </p:txBody>
      </p:sp>
      <p:pic>
        <p:nvPicPr>
          <p:cNvPr id="5" name="Obraz 4" descr="Obraz zawierający drewno, szary, czarne i białe, linia&#10;&#10;Opis wygenerowany automatycznie">
            <a:extLst>
              <a:ext uri="{FF2B5EF4-FFF2-40B4-BE49-F238E27FC236}">
                <a16:creationId xmlns:a16="http://schemas.microsoft.com/office/drawing/2014/main" xmlns="" id="{227BCAD5-D9F3-88F6-7C1D-7D54961A1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99" y="223519"/>
            <a:ext cx="4686001" cy="312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Obraz zawierający czarne i białe, szary, czarne, sieć&#10;&#10;Opis wygenerowany automatycznie">
            <a:extLst>
              <a:ext uri="{FF2B5EF4-FFF2-40B4-BE49-F238E27FC236}">
                <a16:creationId xmlns:a16="http://schemas.microsoft.com/office/drawing/2014/main" xmlns="" id="{78338390-8DBA-386C-4AF8-6A9C17751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99" y="3509965"/>
            <a:ext cx="4686001" cy="3124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36464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6E055D7-B829-B7E0-8CF7-E80BD5DC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09F2-9507-443E-95B9-7D779660827F}" type="slidenum">
              <a:rPr lang="pl-PL" smtClean="0"/>
              <a:pPr/>
              <a:t>35</a:t>
            </a:fld>
            <a:endParaRPr lang="pl-PL"/>
          </a:p>
        </p:txBody>
      </p:sp>
      <p:pic>
        <p:nvPicPr>
          <p:cNvPr id="5" name="Obraz 4" descr="Obraz zawierający ziemia, na wolnym powietrzu, lina&#10;&#10;Opis wygenerowany automatycznie">
            <a:extLst>
              <a:ext uri="{FF2B5EF4-FFF2-40B4-BE49-F238E27FC236}">
                <a16:creationId xmlns:a16="http://schemas.microsoft.com/office/drawing/2014/main" xmlns="" id="{E6833552-A824-8FA8-FEEE-58737A79D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55169"/>
            <a:ext cx="4759960" cy="317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Obraz zawierający ziemia, bezkręgowiec&#10;&#10;Opis wygenerowany automatycznie">
            <a:extLst>
              <a:ext uri="{FF2B5EF4-FFF2-40B4-BE49-F238E27FC236}">
                <a16:creationId xmlns:a16="http://schemas.microsoft.com/office/drawing/2014/main" xmlns="" id="{D7DD15F9-D847-93DC-17DB-692F7B758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429000"/>
            <a:ext cx="4759960" cy="3173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68022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606216C-C0CD-ADAE-8B66-E5D01F46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09F2-9507-443E-95B9-7D779660827F}" type="slidenum">
              <a:rPr lang="pl-PL" smtClean="0"/>
              <a:pPr/>
              <a:t>36</a:t>
            </a:fld>
            <a:endParaRPr lang="pl-PL"/>
          </a:p>
        </p:txBody>
      </p:sp>
      <p:pic>
        <p:nvPicPr>
          <p:cNvPr id="5" name="Obraz 4" descr="Obraz zawierający ptak, statua&#10;&#10;Opis wygenerowany automatycznie">
            <a:extLst>
              <a:ext uri="{FF2B5EF4-FFF2-40B4-BE49-F238E27FC236}">
                <a16:creationId xmlns:a16="http://schemas.microsoft.com/office/drawing/2014/main" xmlns="" id="{6D200FDF-631D-14D7-5D97-23FDF21C0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68605"/>
            <a:ext cx="5760720" cy="38411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CFD0498-90A3-000B-A338-4F1053E2ED25}"/>
              </a:ext>
            </a:extLst>
          </p:cNvPr>
          <p:cNvSpPr txBox="1"/>
          <p:nvPr/>
        </p:nvSpPr>
        <p:spPr>
          <a:xfrm>
            <a:off x="642879" y="4272677"/>
            <a:ext cx="78582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Materiał konstrukcyjny: stal nierdzewna austenityczna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Temperatura: poniżej 93°C, powyżej 66°C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Zawartość jonów chlorkowych w zakresie 11-100ppm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 środowiska wodnego &lt; 10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967703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04664"/>
            <a:ext cx="848163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007F6941-0FF8-BE22-C132-49C02B2E0D58}"/>
              </a:ext>
            </a:extLst>
          </p:cNvPr>
          <p:cNvSpPr/>
          <p:nvPr/>
        </p:nvSpPr>
        <p:spPr>
          <a:xfrm>
            <a:off x="3842702" y="2361564"/>
            <a:ext cx="1628458" cy="381635"/>
          </a:xfrm>
          <a:prstGeom prst="rect">
            <a:avLst/>
          </a:prstGeom>
          <a:solidFill>
            <a:schemeClr val="accent2">
              <a:alpha val="71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95" y="400328"/>
            <a:ext cx="815820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8C738ABB-8A0F-FD6D-60F3-FE8EA53D7D46}"/>
              </a:ext>
            </a:extLst>
          </p:cNvPr>
          <p:cNvSpPr/>
          <p:nvPr/>
        </p:nvSpPr>
        <p:spPr>
          <a:xfrm>
            <a:off x="1343342" y="2696844"/>
            <a:ext cx="2649538" cy="381635"/>
          </a:xfrm>
          <a:prstGeom prst="rect">
            <a:avLst/>
          </a:prstGeom>
          <a:solidFill>
            <a:schemeClr val="accent2">
              <a:alpha val="49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92787DF-DB43-04F4-A993-2AB574943D5D}"/>
              </a:ext>
            </a:extLst>
          </p:cNvPr>
          <p:cNvSpPr txBox="1"/>
          <p:nvPr/>
        </p:nvSpPr>
        <p:spPr>
          <a:xfrm>
            <a:off x="617220" y="4152900"/>
            <a:ext cx="4626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Czas eksploatacji 1-2 lat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818659-D4EF-6A6F-BE61-5EA4A6E1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Cl-SCC korozja atmosferyczna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B90A720-DF1A-EC6C-0801-57C576F0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09F2-9507-443E-95B9-7D779660827F}" type="slidenum">
              <a:rPr lang="pl-PL" smtClean="0"/>
              <a:pPr/>
              <a:t>39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9EAF869-A64B-F7D8-5DA2-5A7306F8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2033587"/>
            <a:ext cx="71913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161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455B88A-C127-47B3-B317-724BD4EA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0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F07A923-368D-45E6-AACC-9ECE4057A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FE16B44-FE3C-4330-AF20-E869FC7B78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1CB6733-6A12-4A1C-87C3-B676FB381D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754CCFD-DC5E-453F-B95A-F045ED9B29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AE826A39-89EA-44EA-ABC5-F446934921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C33F367-76E5-4D2A-96B1-4FD443CDD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nip Diagonal Corner Rectangle 21">
            <a:extLst>
              <a:ext uri="{FF2B5EF4-FFF2-40B4-BE49-F238E27FC236}">
                <a16:creationId xmlns:a16="http://schemas.microsoft.com/office/drawing/2014/main" xmlns="" id="{6F769419-3E73-449D-B62A-0CDEC946A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48"/>
            <a:ext cx="6097405" cy="51435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6515200-42F9-488F-9895-6CDBCD1E8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0"/>
            <a:ext cx="2236394" cy="2406650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3185F0E-78D5-4C2D-9239-D3515B448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D5BD9142-FF9C-4EED-A027-18D095481B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2F547D3-9752-4481-B3A8-50E08610B8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1999C2F-3D0D-4813-9696-83630A6FEA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C737390-C9CA-456B-9F40-D7A76EA242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27316" y="1574539"/>
            <a:ext cx="2282922" cy="243645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altLang="pl-PL" sz="2100" cap="all" dirty="0" err="1">
                <a:ln w="3175" cmpd="sng">
                  <a:noFill/>
                </a:ln>
                <a:solidFill>
                  <a:srgbClr val="FFFFFF"/>
                </a:solidFill>
              </a:rPr>
              <a:t>Wprowadzenie</a:t>
            </a:r>
            <a:endParaRPr lang="en-US" sz="2100" cap="all" dirty="0">
              <a:ln w="3175" cmpd="sng">
                <a:noFill/>
              </a:ln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tekstu 2">
            <a:extLst>
              <a:ext uri="{FF2B5EF4-FFF2-40B4-BE49-F238E27FC236}">
                <a16:creationId xmlns:a16="http://schemas.microsoft.com/office/drawing/2014/main" xmlns="" id="{DAF4CA13-8272-49FF-1BD4-8B67805A16F8}"/>
              </a:ext>
            </a:extLst>
          </p:cNvPr>
          <p:cNvGraphicFramePr/>
          <p:nvPr>
            <p:extLst/>
          </p:nvPr>
        </p:nvGraphicFramePr>
        <p:xfrm>
          <a:off x="705484" y="1563318"/>
          <a:ext cx="4642844" cy="357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400" y="438150"/>
            <a:ext cx="8229600" cy="6248400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Pękanie występuje zwykle przy temperaturach metalu powyżej około 60°C, chociaż mogą być wyjątki w niższych temperaturach.</a:t>
            </a:r>
          </a:p>
          <a:p>
            <a:r>
              <a:rPr lang="pl-PL" dirty="0"/>
              <a:t> Naprężenie może być aplikowane  lub występować wewnątrz materiału. Elementy mocno obciążone lub poddane </a:t>
            </a:r>
            <a:r>
              <a:rPr lang="pl-PL" dirty="0">
                <a:solidFill>
                  <a:srgbClr val="FFFF00"/>
                </a:solidFill>
              </a:rPr>
              <a:t>obróbce plastycznej na zimno, są bardzo podatne na pękanie.</a:t>
            </a:r>
          </a:p>
          <a:p>
            <a:r>
              <a:rPr lang="pl-PL" dirty="0"/>
              <a:t>Tlen rozpuszczony w wodzie zwykle przyspiesza SCC, ale nie jest jasne, czy istnieje dolny próg stężenia tlenu, poniżej którego nie występuje SCC</a:t>
            </a:r>
          </a:p>
          <a:p>
            <a:r>
              <a:rPr lang="pl-PL" dirty="0">
                <a:solidFill>
                  <a:srgbClr val="FFFF00"/>
                </a:solidFill>
              </a:rPr>
              <a:t>Stale serii 400 AISI nie są wrażliwe na Cl-SCC</a:t>
            </a:r>
            <a:r>
              <a:rPr lang="pl-PL" dirty="0"/>
              <a:t>.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Działania prewencyjne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588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Stosować wytrzymałe materiały konstrukcyjne (na SCC).</a:t>
            </a:r>
          </a:p>
          <a:p>
            <a:r>
              <a:rPr lang="pl-PL" dirty="0">
                <a:solidFill>
                  <a:srgbClr val="FFFF00"/>
                </a:solidFill>
              </a:rPr>
              <a:t>Podczas </a:t>
            </a:r>
            <a:r>
              <a:rPr lang="pl-PL" dirty="0" err="1">
                <a:solidFill>
                  <a:srgbClr val="FFFF00"/>
                </a:solidFill>
              </a:rPr>
              <a:t>hydrotestingu</a:t>
            </a:r>
            <a:r>
              <a:rPr lang="pl-PL" dirty="0">
                <a:solidFill>
                  <a:srgbClr val="FFFF00"/>
                </a:solidFill>
              </a:rPr>
              <a:t> używać wody o niskiej zawartości chlorków i dokładnie i szybko wysuszyć.</a:t>
            </a:r>
          </a:p>
          <a:p>
            <a:r>
              <a:rPr lang="pl-PL" dirty="0"/>
              <a:t>Prawidłowo nakładać powłoki pod izolacją.</a:t>
            </a:r>
          </a:p>
          <a:p>
            <a:r>
              <a:rPr lang="pl-PL" dirty="0"/>
              <a:t>Unikaj projektowania urządzeń które pozwalają na występowania stref stagnacji, w których chlorki mogą się koncentrować lub osadzać.</a:t>
            </a:r>
          </a:p>
          <a:p>
            <a:r>
              <a:rPr lang="pl-PL" dirty="0"/>
              <a:t>Wyżarzanie stali serii 300 po wytworzeniu może zmniejszyć naprężenia szczątkowe.</a:t>
            </a:r>
          </a:p>
          <a:p>
            <a:r>
              <a:rPr lang="pl-PL" dirty="0"/>
              <a:t>Należy jednak wziąć pod uwagę możliwe skutki uczulenia, które mogą wystąpić w takich sytuacjach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2AC1289-4192-C647-5ACF-0408714F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Kruchość fazy sigma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1242B33-D13C-85F1-D56A-CBA35A9ED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Tworzenie się fazy metalurgicznej znanej jako faza sigma może spowodować utratę odporności na kruche pękanie w niektórych stalach nierdzewnych w wyniku ekspozycji na wysoką temperaturę.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538°C - 927°C</a:t>
            </a:r>
          </a:p>
          <a:p>
            <a:r>
              <a:rPr lang="pl-PL" b="1" dirty="0"/>
              <a:t>300, 400 SS i </a:t>
            </a:r>
            <a:r>
              <a:rPr lang="pl-PL" sz="3600" b="1" dirty="0" err="1"/>
              <a:t>duplexy</a:t>
            </a:r>
            <a:r>
              <a:rPr lang="pl-PL" sz="3200" dirty="0"/>
              <a:t> z wysoką zawartością ferrytu 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754CB324-75D3-F673-6CCC-0D3513D2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09F2-9507-443E-95B9-7D779660827F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329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4EEC49A-5433-355B-2159-C7A2756D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09F2-9507-443E-95B9-7D779660827F}" type="slidenum">
              <a:rPr lang="pl-PL" smtClean="0"/>
              <a:pPr/>
              <a:t>43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F62CD4A-2C49-5B21-5ADD-44BD4EA4F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11" y="0"/>
            <a:ext cx="5798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6472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4EEC49A-5433-355B-2159-C7A2756D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09F2-9507-443E-95B9-7D779660827F}" type="slidenum">
              <a:rPr lang="pl-PL" smtClean="0"/>
              <a:pPr/>
              <a:t>44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B7829DB-3D62-3B52-7F53-57C5121BF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695"/>
            <a:ext cx="9144000" cy="399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9117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budynek, podłoże, siedzi, mężczyzna&#10;&#10;Opis wygenerowany automatycznie">
            <a:extLst>
              <a:ext uri="{FF2B5EF4-FFF2-40B4-BE49-F238E27FC236}">
                <a16:creationId xmlns:a16="http://schemas.microsoft.com/office/drawing/2014/main" xmlns="" id="{437E4BCC-1398-4F1B-8B15-F0EFEA9A3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D333BF8-6010-45B9-A387-115A58679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1190"/>
            <a:ext cx="9144000" cy="45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8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617998" y="1369815"/>
            <a:ext cx="7309184" cy="857250"/>
          </a:xfrm>
        </p:spPr>
        <p:txBody>
          <a:bodyPr/>
          <a:lstStyle/>
          <a:p>
            <a:r>
              <a:rPr lang="pl-PL" altLang="pl-PL" sz="3000" dirty="0"/>
              <a:t>Stale nierdzewne – stale konstrukcyjne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005A92-D7DF-43A9-B29A-78308C713C15}" type="slidenum">
              <a:rPr lang="pl-PL" altLang="pl-PL" sz="1050">
                <a:solidFill>
                  <a:prstClr val="white"/>
                </a:solidFill>
              </a:rPr>
              <a:pPr eaLnBrk="1" hangingPunct="1"/>
              <a:t>5</a:t>
            </a:fld>
            <a:endParaRPr lang="pl-PL" altLang="pl-PL" sz="1050">
              <a:solidFill>
                <a:prstClr val="white"/>
              </a:solidFill>
            </a:endParaRPr>
          </a:p>
        </p:txBody>
      </p:sp>
      <p:sp>
        <p:nvSpPr>
          <p:cNvPr id="4" name="Prostokąt 3"/>
          <p:cNvSpPr/>
          <p:nvPr/>
        </p:nvSpPr>
        <p:spPr bwMode="auto">
          <a:xfrm>
            <a:off x="1869282" y="3465910"/>
            <a:ext cx="2083594" cy="7798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  <a:latin typeface="Century Gothic" panose="020B0502020202020204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 bwMode="auto">
          <a:xfrm>
            <a:off x="5069682" y="3445670"/>
            <a:ext cx="2083594" cy="7798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  <a:latin typeface="Century Gothic" panose="020B0502020202020204"/>
              <a:cs typeface="Arial" charset="0"/>
            </a:endParaRPr>
          </a:p>
        </p:txBody>
      </p:sp>
      <p:sp>
        <p:nvSpPr>
          <p:cNvPr id="6150" name="Prostokąt 5"/>
          <p:cNvSpPr>
            <a:spLocks noChangeArrowheads="1"/>
          </p:cNvSpPr>
          <p:nvPr/>
        </p:nvSpPr>
        <p:spPr bwMode="auto">
          <a:xfrm>
            <a:off x="1869281" y="3297710"/>
            <a:ext cx="2077641" cy="168201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altLang="pl-PL" sz="1800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/>
        </p:nvSpPr>
        <p:spPr bwMode="auto">
          <a:xfrm>
            <a:off x="5082778" y="3364708"/>
            <a:ext cx="2051447" cy="8810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  <a:latin typeface="Century Gothic" panose="020B0502020202020204"/>
              <a:cs typeface="Arial" charset="0"/>
            </a:endParaRPr>
          </a:p>
        </p:txBody>
      </p:sp>
      <p:sp>
        <p:nvSpPr>
          <p:cNvPr id="6152" name="pole tekstowe 7"/>
          <p:cNvSpPr txBox="1">
            <a:spLocks noChangeArrowheads="1"/>
          </p:cNvSpPr>
          <p:nvPr/>
        </p:nvSpPr>
        <p:spPr bwMode="auto">
          <a:xfrm>
            <a:off x="2400300" y="3661172"/>
            <a:ext cx="887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1800">
                <a:solidFill>
                  <a:prstClr val="white"/>
                </a:solidFill>
              </a:rPr>
              <a:t>Fe + C</a:t>
            </a:r>
          </a:p>
        </p:txBody>
      </p:sp>
      <p:sp>
        <p:nvSpPr>
          <p:cNvPr id="6153" name="pole tekstowe 8"/>
          <p:cNvSpPr txBox="1">
            <a:spLocks noChangeArrowheads="1"/>
          </p:cNvSpPr>
          <p:nvPr/>
        </p:nvSpPr>
        <p:spPr bwMode="auto">
          <a:xfrm>
            <a:off x="5661424" y="3674270"/>
            <a:ext cx="887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1800">
                <a:solidFill>
                  <a:prstClr val="white"/>
                </a:solidFill>
              </a:rPr>
              <a:t>Fe + Cr</a:t>
            </a:r>
          </a:p>
        </p:txBody>
      </p:sp>
      <p:sp>
        <p:nvSpPr>
          <p:cNvPr id="6154" name="Objaśnienie liniowe 3 9"/>
          <p:cNvSpPr>
            <a:spLocks/>
          </p:cNvSpPr>
          <p:nvPr/>
        </p:nvSpPr>
        <p:spPr bwMode="auto">
          <a:xfrm>
            <a:off x="3632599" y="2202283"/>
            <a:ext cx="1538704" cy="70343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98537"/>
              <a:gd name="adj6" fmla="val -48319"/>
              <a:gd name="adj7" fmla="val 174421"/>
              <a:gd name="adj8" fmla="val -78921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altLang="pl-PL" sz="1800">
              <a:solidFill>
                <a:prstClr val="white"/>
              </a:solidFill>
            </a:endParaRPr>
          </a:p>
        </p:txBody>
      </p:sp>
      <p:sp>
        <p:nvSpPr>
          <p:cNvPr id="6155" name="pole tekstowe 11"/>
          <p:cNvSpPr txBox="1">
            <a:spLocks noChangeArrowheads="1"/>
          </p:cNvSpPr>
          <p:nvPr/>
        </p:nvSpPr>
        <p:spPr bwMode="auto">
          <a:xfrm>
            <a:off x="3632599" y="2258128"/>
            <a:ext cx="1538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900" dirty="0">
                <a:solidFill>
                  <a:prstClr val="white"/>
                </a:solidFill>
              </a:rPr>
              <a:t>Powłoki malarskie;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900" dirty="0">
                <a:solidFill>
                  <a:prstClr val="white"/>
                </a:solidFill>
              </a:rPr>
              <a:t>Powłoki galwaniczne;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900" dirty="0">
                <a:solidFill>
                  <a:prstClr val="white"/>
                </a:solidFill>
              </a:rPr>
              <a:t>Ochrona czasowa;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900" dirty="0">
                <a:solidFill>
                  <a:prstClr val="white"/>
                </a:solidFill>
              </a:rPr>
              <a:t>Ochrona elektrochemiczna</a:t>
            </a:r>
          </a:p>
        </p:txBody>
      </p:sp>
      <p:sp>
        <p:nvSpPr>
          <p:cNvPr id="6156" name="Objaśnienie liniowe 3 13"/>
          <p:cNvSpPr>
            <a:spLocks/>
          </p:cNvSpPr>
          <p:nvPr/>
        </p:nvSpPr>
        <p:spPr bwMode="auto">
          <a:xfrm>
            <a:off x="7049691" y="2349103"/>
            <a:ext cx="1237059" cy="56673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98537"/>
              <a:gd name="adj6" fmla="val -48319"/>
              <a:gd name="adj7" fmla="val 174421"/>
              <a:gd name="adj8" fmla="val -78921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altLang="pl-PL" sz="1800">
              <a:solidFill>
                <a:prstClr val="white"/>
              </a:solidFill>
            </a:endParaRPr>
          </a:p>
        </p:txBody>
      </p:sp>
      <p:sp>
        <p:nvSpPr>
          <p:cNvPr id="6157" name="pole tekstowe 12"/>
          <p:cNvSpPr txBox="1">
            <a:spLocks noChangeArrowheads="1"/>
          </p:cNvSpPr>
          <p:nvPr/>
        </p:nvSpPr>
        <p:spPr bwMode="auto">
          <a:xfrm>
            <a:off x="7194351" y="2332623"/>
            <a:ext cx="9477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825" dirty="0">
                <a:solidFill>
                  <a:prstClr val="white"/>
                </a:solidFill>
              </a:rPr>
              <a:t>Dodatki stopowe;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825" dirty="0">
                <a:solidFill>
                  <a:prstClr val="white"/>
                </a:solidFill>
              </a:rPr>
              <a:t>Pasywacja;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altLang="pl-PL" sz="825" dirty="0">
                <a:solidFill>
                  <a:prstClr val="white"/>
                </a:solidFill>
              </a:rPr>
              <a:t>Ochrona anodowa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7409260" y="4185047"/>
            <a:ext cx="517922" cy="12003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prstClr val="white"/>
                </a:solidFill>
                <a:latin typeface="Century Gothic" panose="020B0502020202020204"/>
                <a:cs typeface="Arial" charset="0"/>
              </a:rPr>
              <a:t>Ni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prstClr val="white"/>
                </a:solidFill>
                <a:latin typeface="Century Gothic" panose="020B0502020202020204"/>
                <a:cs typeface="Arial" charset="0"/>
              </a:rPr>
              <a:t>Mo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prstClr val="white"/>
                </a:solidFill>
                <a:latin typeface="Century Gothic" panose="020B0502020202020204"/>
                <a:cs typeface="Arial" charset="0"/>
              </a:rPr>
              <a:t>Ti</a:t>
            </a:r>
          </a:p>
        </p:txBody>
      </p:sp>
      <p:sp>
        <p:nvSpPr>
          <p:cNvPr id="6159" name="Strzałka zakrzywiona w górę 15"/>
          <p:cNvSpPr>
            <a:spLocks noChangeArrowheads="1"/>
          </p:cNvSpPr>
          <p:nvPr/>
        </p:nvSpPr>
        <p:spPr bwMode="auto">
          <a:xfrm flipH="1" flipV="1">
            <a:off x="6809186" y="3644505"/>
            <a:ext cx="935831" cy="520303"/>
          </a:xfrm>
          <a:prstGeom prst="curvedUpArrow">
            <a:avLst>
              <a:gd name="adj1" fmla="val 24973"/>
              <a:gd name="adj2" fmla="val 49954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altLang="pl-PL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666983" y="945698"/>
            <a:ext cx="7309184" cy="857250"/>
          </a:xfrm>
        </p:spPr>
        <p:txBody>
          <a:bodyPr>
            <a:normAutofit/>
          </a:bodyPr>
          <a:lstStyle/>
          <a:p>
            <a:r>
              <a:rPr lang="pl-PL" altLang="pl-PL" sz="2400" dirty="0"/>
              <a:t>PRODUKTY KOROZJI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005A92-D7DF-43A9-B29A-78308C713C15}" type="slidenum">
              <a:rPr lang="pl-PL" altLang="pl-PL" sz="1050">
                <a:solidFill>
                  <a:prstClr val="white"/>
                </a:solidFill>
              </a:rPr>
              <a:pPr eaLnBrk="1" hangingPunct="1"/>
              <a:t>6</a:t>
            </a:fld>
            <a:endParaRPr lang="pl-PL" altLang="pl-PL" sz="1050">
              <a:solidFill>
                <a:prstClr val="white"/>
              </a:solidFill>
            </a:endParaRPr>
          </a:p>
        </p:txBody>
      </p:sp>
      <p:pic>
        <p:nvPicPr>
          <p:cNvPr id="2050" name="Picture 2" descr="Metal Corrosion Prevention Tips and Techniques | Millennium Alloys">
            <a:extLst>
              <a:ext uri="{FF2B5EF4-FFF2-40B4-BE49-F238E27FC236}">
                <a16:creationId xmlns:a16="http://schemas.microsoft.com/office/drawing/2014/main" xmlns="" id="{96E54C47-5B09-E123-7AD1-2A61233C8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28" y="1979411"/>
            <a:ext cx="1964531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rrosion - An Indicator of Metal Deterioration">
            <a:extLst>
              <a:ext uri="{FF2B5EF4-FFF2-40B4-BE49-F238E27FC236}">
                <a16:creationId xmlns:a16="http://schemas.microsoft.com/office/drawing/2014/main" xmlns="" id="{4758506A-533F-91C6-0E6F-88DD30C4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19" y="2496480"/>
            <a:ext cx="2178844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rrosion 101: What Is Corrosion? Let's Break It Down">
            <a:extLst>
              <a:ext uri="{FF2B5EF4-FFF2-40B4-BE49-F238E27FC236}">
                <a16:creationId xmlns:a16="http://schemas.microsoft.com/office/drawing/2014/main" xmlns="" id="{504CBBDE-32D0-FBE1-0F41-2F75BE71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78" y="3915673"/>
            <a:ext cx="1964531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rine Corrosion 101 | BoatUS">
            <a:extLst>
              <a:ext uri="{FF2B5EF4-FFF2-40B4-BE49-F238E27FC236}">
                <a16:creationId xmlns:a16="http://schemas.microsoft.com/office/drawing/2014/main" xmlns="" id="{15072FF3-42E9-82FB-926A-FB6EA8EB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00" y="4084379"/>
            <a:ext cx="2103835" cy="13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522393" y="679573"/>
            <a:ext cx="7309184" cy="857250"/>
          </a:xfrm>
        </p:spPr>
        <p:txBody>
          <a:bodyPr>
            <a:normAutofit/>
          </a:bodyPr>
          <a:lstStyle/>
          <a:p>
            <a:r>
              <a:rPr lang="pl-PL" altLang="pl-PL" sz="2400" dirty="0"/>
              <a:t>PRODUKTY KOROZJI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005A92-D7DF-43A9-B29A-78308C713C15}" type="slidenum">
              <a:rPr lang="pl-PL" altLang="pl-PL" sz="1050">
                <a:solidFill>
                  <a:prstClr val="white"/>
                </a:solidFill>
              </a:rPr>
              <a:pPr eaLnBrk="1" hangingPunct="1"/>
              <a:t>7</a:t>
            </a:fld>
            <a:endParaRPr lang="pl-PL" altLang="pl-PL" sz="1050">
              <a:solidFill>
                <a:prstClr val="white"/>
              </a:solidFill>
            </a:endParaRPr>
          </a:p>
        </p:txBody>
      </p:sp>
      <p:pic>
        <p:nvPicPr>
          <p:cNvPr id="3074" name="Picture 2" descr="Stainless steel for structural applications: the role of nickel">
            <a:extLst>
              <a:ext uri="{FF2B5EF4-FFF2-40B4-BE49-F238E27FC236}">
                <a16:creationId xmlns:a16="http://schemas.microsoft.com/office/drawing/2014/main" xmlns="" id="{10F5A8DF-64C4-D170-AADB-D59C2786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9" y="2278938"/>
            <a:ext cx="1988273" cy="14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y to choose stainless steel in your construction project">
            <a:extLst>
              <a:ext uri="{FF2B5EF4-FFF2-40B4-BE49-F238E27FC236}">
                <a16:creationId xmlns:a16="http://schemas.microsoft.com/office/drawing/2014/main" xmlns="" id="{79EF2EC1-6CAB-A98C-EF5D-676534447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15" y="3516348"/>
            <a:ext cx="2353562" cy="118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Fabrication of Products Using Stainless Steel • Prestige Metal Products">
            <a:extLst>
              <a:ext uri="{FF2B5EF4-FFF2-40B4-BE49-F238E27FC236}">
                <a16:creationId xmlns:a16="http://schemas.microsoft.com/office/drawing/2014/main" xmlns="" id="{2F60DD90-D8FF-2C88-704C-3BBB0E30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43" y="2491774"/>
            <a:ext cx="2028825" cy="12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ainless steel | Definition, Composition, Types, &amp; Facts | Britannica">
            <a:extLst>
              <a:ext uri="{FF2B5EF4-FFF2-40B4-BE49-F238E27FC236}">
                <a16:creationId xmlns:a16="http://schemas.microsoft.com/office/drawing/2014/main" xmlns="" id="{86937EE7-FC8A-B86E-A153-D421FAA78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6" y="4515804"/>
            <a:ext cx="1964531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9A193DD1-8090-4B87-CCCA-33860A019206}"/>
              </a:ext>
            </a:extLst>
          </p:cNvPr>
          <p:cNvSpPr/>
          <p:nvPr/>
        </p:nvSpPr>
        <p:spPr>
          <a:xfrm>
            <a:off x="2588819" y="5041107"/>
            <a:ext cx="577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Century Gothic" panose="020B0502020202020204"/>
              </a:rPr>
              <a:t>Stale tego typu zgodnie z PN-EN 10088 powinny zawierać min. 10,5% chromu i maksymalnie 1,2% węgla, natomiast zawartość pozostałych składników stopowych jest zmienna i zależy od gatunku stali.</a:t>
            </a:r>
          </a:p>
        </p:txBody>
      </p:sp>
      <p:pic>
        <p:nvPicPr>
          <p:cNvPr id="16" name="Picture 2" descr="Grafika wektorowa Strona internetowa maskotka, obrazy wektorowe, Strona  internetowa maskotka ilustracje i klipar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12" y="1684530"/>
            <a:ext cx="1419766" cy="113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30912" y="1248276"/>
            <a:ext cx="6619243" cy="635298"/>
          </a:xfrm>
        </p:spPr>
        <p:txBody>
          <a:bodyPr/>
          <a:lstStyle/>
          <a:p>
            <a:r>
              <a:rPr lang="pl-PL" dirty="0"/>
              <a:t>Pasywacja stali nierdzewnych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181543" y="2348745"/>
            <a:ext cx="5994666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dirty="0">
                <a:solidFill>
                  <a:srgbClr val="6AAC90">
                    <a:lumMod val="20000"/>
                    <a:lumOff val="80000"/>
                  </a:srgbClr>
                </a:solidFill>
                <a:latin typeface="Century Gothic" panose="020B0502020202020204"/>
              </a:rPr>
              <a:t>pasywacja stali nierdzewnych – samorzutny proces zachodzący pod wpływem tlenu z powietrza;</a:t>
            </a:r>
          </a:p>
          <a:p>
            <a:pPr defTabSz="342900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dirty="0">
                <a:solidFill>
                  <a:srgbClr val="6AAC90">
                    <a:lumMod val="20000"/>
                    <a:lumOff val="80000"/>
                  </a:srgbClr>
                </a:solidFill>
                <a:latin typeface="Century Gothic" panose="020B0502020202020204"/>
              </a:rPr>
              <a:t>naturalna warstwa pasywna nie jest idealna ze względu na zanieczyszczenia powierzchni, powstają nieciągłości;</a:t>
            </a:r>
          </a:p>
          <a:p>
            <a:pPr defTabSz="342900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dirty="0">
                <a:solidFill>
                  <a:srgbClr val="6AAC90">
                    <a:lumMod val="20000"/>
                    <a:lumOff val="80000"/>
                  </a:srgbClr>
                </a:solidFill>
                <a:latin typeface="Century Gothic" panose="020B0502020202020204"/>
              </a:rPr>
              <a:t>stosujemy </a:t>
            </a:r>
            <a:r>
              <a:rPr lang="pl-PL" dirty="0" smtClean="0">
                <a:solidFill>
                  <a:srgbClr val="6AAC90">
                    <a:lumMod val="20000"/>
                    <a:lumOff val="80000"/>
                  </a:srgbClr>
                </a:solidFill>
                <a:latin typeface="Century Gothic" panose="020B0502020202020204"/>
              </a:rPr>
              <a:t>pasywację, </a:t>
            </a:r>
            <a:r>
              <a:rPr lang="pl-PL" dirty="0">
                <a:solidFill>
                  <a:srgbClr val="6AAC90">
                    <a:lumMod val="20000"/>
                    <a:lumOff val="80000"/>
                  </a:srgbClr>
                </a:solidFill>
                <a:latin typeface="Century Gothic" panose="020B0502020202020204"/>
              </a:rPr>
              <a:t>która </a:t>
            </a:r>
            <a:r>
              <a:rPr lang="pl-PL" dirty="0" smtClean="0">
                <a:solidFill>
                  <a:srgbClr val="6AAC90">
                    <a:lumMod val="20000"/>
                    <a:lumOff val="80000"/>
                  </a:srgbClr>
                </a:solidFill>
                <a:latin typeface="Century Gothic" panose="020B0502020202020204"/>
              </a:rPr>
              <a:t>umożliwia </a:t>
            </a:r>
            <a:r>
              <a:rPr lang="pl-PL" dirty="0">
                <a:solidFill>
                  <a:srgbClr val="6AAC90">
                    <a:lumMod val="20000"/>
                    <a:lumOff val="80000"/>
                  </a:srgbClr>
                </a:solidFill>
                <a:latin typeface="Century Gothic" panose="020B0502020202020204"/>
              </a:rPr>
              <a:t>powstanie filmu o maksymalnych własnościach ochronnych;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434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604158" y="1182741"/>
            <a:ext cx="8409213" cy="687095"/>
          </a:xfrm>
        </p:spPr>
        <p:txBody>
          <a:bodyPr>
            <a:normAutofit/>
          </a:bodyPr>
          <a:lstStyle/>
          <a:p>
            <a:r>
              <a:rPr lang="pl-PL" altLang="pl-PL" sz="2400" dirty="0"/>
              <a:t>Czynniki prowadzące do korozji stali nierdzewnych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1656591" y="2342867"/>
            <a:ext cx="5830818" cy="2868795"/>
          </a:xfrm>
        </p:spPr>
        <p:txBody>
          <a:bodyPr>
            <a:normAutofit/>
          </a:bodyPr>
          <a:lstStyle/>
          <a:p>
            <a:r>
              <a:rPr lang="pl-PL" altLang="pl-PL" dirty="0"/>
              <a:t>Jony chlorkowe (Cl</a:t>
            </a:r>
            <a:r>
              <a:rPr lang="pl-PL" altLang="pl-PL" baseline="50000" dirty="0"/>
              <a:t>-</a:t>
            </a:r>
            <a:r>
              <a:rPr lang="pl-PL" altLang="pl-PL" dirty="0"/>
              <a:t>);</a:t>
            </a:r>
          </a:p>
          <a:p>
            <a:endParaRPr lang="pl-PL" altLang="pl-PL" dirty="0"/>
          </a:p>
          <a:p>
            <a:r>
              <a:rPr lang="pl-PL" altLang="pl-PL" dirty="0"/>
              <a:t>Temperatura ;</a:t>
            </a:r>
          </a:p>
          <a:p>
            <a:endParaRPr lang="pl-PL" altLang="pl-PL" dirty="0"/>
          </a:p>
          <a:p>
            <a:r>
              <a:rPr lang="pl-PL" altLang="pl-PL" dirty="0"/>
              <a:t>Naprężenia;</a:t>
            </a:r>
          </a:p>
          <a:p>
            <a:endParaRPr lang="pl-PL" altLang="pl-PL" dirty="0"/>
          </a:p>
          <a:p>
            <a:r>
              <a:rPr lang="pl-PL" altLang="pl-PL" dirty="0"/>
              <a:t>Stan powierzchni stali.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557361" indent="-21437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857479" indent="-171496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200470" indent="-171496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543461" indent="-171496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6486E3-83B6-4DAF-A08E-CAE7641F563D}" type="slidenum">
              <a:rPr lang="pl-PL" altLang="pl-PL" sz="1050"/>
              <a:pPr eaLnBrk="1" hangingPunct="1"/>
              <a:t>9</a:t>
            </a:fld>
            <a:endParaRPr lang="pl-PL" altLang="pl-PL" sz="1050"/>
          </a:p>
        </p:txBody>
      </p:sp>
      <p:sp>
        <p:nvSpPr>
          <p:cNvPr id="2" name="Prążkowana strzałka w prawo 1"/>
          <p:cNvSpPr/>
          <p:nvPr/>
        </p:nvSpPr>
        <p:spPr>
          <a:xfrm>
            <a:off x="4362209" y="2338048"/>
            <a:ext cx="733997" cy="363569"/>
          </a:xfrm>
          <a:prstGeom prst="striped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6593" y="3047039"/>
            <a:ext cx="361677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uczulenie stali w obszarze HAZ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396593" y="3476183"/>
            <a:ext cx="361677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krytyczna </a:t>
            </a:r>
            <a:r>
              <a:rPr lang="pl-PL" dirty="0"/>
              <a:t>temperatura korozji wżerowej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6DB87DE-41DD-0F35-7DDE-48D56DF7DB48}"/>
              </a:ext>
            </a:extLst>
          </p:cNvPr>
          <p:cNvSpPr txBox="1"/>
          <p:nvPr/>
        </p:nvSpPr>
        <p:spPr>
          <a:xfrm>
            <a:off x="5396593" y="4182326"/>
            <a:ext cx="3616778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krytyczna </a:t>
            </a:r>
            <a:r>
              <a:rPr lang="pl-PL" dirty="0"/>
              <a:t>temperatura korozji szczelinowej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C7A5032-3620-E663-406B-4A8DA9FA6A04}"/>
              </a:ext>
            </a:extLst>
          </p:cNvPr>
          <p:cNvSpPr txBox="1"/>
          <p:nvPr/>
        </p:nvSpPr>
        <p:spPr>
          <a:xfrm>
            <a:off x="5396593" y="2340896"/>
            <a:ext cx="361677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krytyczne </a:t>
            </a:r>
            <a:r>
              <a:rPr lang="pl-PL" dirty="0"/>
              <a:t>stężenie jonów chlorkowych</a:t>
            </a:r>
          </a:p>
        </p:txBody>
      </p:sp>
      <p:sp>
        <p:nvSpPr>
          <p:cNvPr id="9" name="Prążkowana strzałka w prawo 1">
            <a:extLst>
              <a:ext uri="{FF2B5EF4-FFF2-40B4-BE49-F238E27FC236}">
                <a16:creationId xmlns:a16="http://schemas.microsoft.com/office/drawing/2014/main" xmlns="" id="{97DB6DFA-A58C-6A86-D313-0C5255D8E654}"/>
              </a:ext>
            </a:extLst>
          </p:cNvPr>
          <p:cNvSpPr/>
          <p:nvPr/>
        </p:nvSpPr>
        <p:spPr>
          <a:xfrm>
            <a:off x="4328352" y="3211417"/>
            <a:ext cx="733997" cy="387405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70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ojekt domyślny">
  <a:themeElements>
    <a:clrScheme name="Projekt domyślny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6223</TotalTime>
  <Words>996</Words>
  <Application>Microsoft Office PowerPoint</Application>
  <PresentationFormat>Pokaz na ekranie (4:3)</PresentationFormat>
  <Paragraphs>158</Paragraphs>
  <Slides>45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45</vt:i4>
      </vt:variant>
    </vt:vector>
  </HeadingPairs>
  <TitlesOfParts>
    <vt:vector size="59" baseType="lpstr">
      <vt:lpstr>Arial Unicode MS</vt:lpstr>
      <vt:lpstr>Albertus</vt:lpstr>
      <vt:lpstr>Aptos</vt:lpstr>
      <vt:lpstr>Arial</vt:lpstr>
      <vt:lpstr>Book Antiqua</vt:lpstr>
      <vt:lpstr>Century Gothic</vt:lpstr>
      <vt:lpstr>Symbol</vt:lpstr>
      <vt:lpstr>Tahoma</vt:lpstr>
      <vt:lpstr>Times New Roman</vt:lpstr>
      <vt:lpstr>Wingdings 3</vt:lpstr>
      <vt:lpstr>Projekt domyślny</vt:lpstr>
      <vt:lpstr>Jon</vt:lpstr>
      <vt:lpstr>PhotoStyler Image</vt:lpstr>
      <vt:lpstr>CorelDRAW 6.0</vt:lpstr>
      <vt:lpstr>KOROZJA I DEGRADACJA  STALI NIERDZEWNYCH </vt:lpstr>
      <vt:lpstr>Definicja</vt:lpstr>
      <vt:lpstr> </vt:lpstr>
      <vt:lpstr>Wprowadzenie</vt:lpstr>
      <vt:lpstr>Stale nierdzewne – stale konstrukcyjne </vt:lpstr>
      <vt:lpstr>PRODUKTY KOROZJI</vt:lpstr>
      <vt:lpstr>PRODUKTY KOROZJI</vt:lpstr>
      <vt:lpstr>Pasywacja stali nierdzewnych</vt:lpstr>
      <vt:lpstr>Czynniki prowadzące do korozji stali nierdzewnych</vt:lpstr>
      <vt:lpstr>Stan powierzchni stali</vt:lpstr>
      <vt:lpstr>Rodzaje korozji</vt:lpstr>
      <vt:lpstr>Prezentacja programu PowerPoint</vt:lpstr>
      <vt:lpstr>Prezentacja programu PowerPoint</vt:lpstr>
      <vt:lpstr>Prezentacja programu PowerPoint</vt:lpstr>
      <vt:lpstr>Korozja wżerowa</vt:lpstr>
      <vt:lpstr>Sposoby ograniczania korozji wżerowej</vt:lpstr>
      <vt:lpstr>Korozja międzykrystaliczna</vt:lpstr>
      <vt:lpstr>Korozja międzykrystaliczna – (skala mikro)</vt:lpstr>
      <vt:lpstr> </vt:lpstr>
      <vt:lpstr>Zapobieganie korozji międzykrystalicznej  </vt:lpstr>
      <vt:lpstr>Formy korozji - szczelinowa</vt:lpstr>
      <vt:lpstr>Korozja szczelinowa  </vt:lpstr>
      <vt:lpstr>Prezentacja programu PowerPoint</vt:lpstr>
      <vt:lpstr>Sposoby ograniczania korozji szczelinowej  </vt:lpstr>
      <vt:lpstr>Chlorkowe pękanie korozyjne Chloride Stress Corrosion Cracking (Cl-SCC)</vt:lpstr>
      <vt:lpstr>Czynniki wpływające na korozję</vt:lpstr>
      <vt:lpstr>Prezentacja programu PowerPoint</vt:lpstr>
      <vt:lpstr>Prawdopodobieństwa zajścia SCC</vt:lpstr>
      <vt:lpstr>Poniżej przedstawiono niektóre z tych temperatur dla stopów, które zazwyczaj postrzegamy jako związane z SCC.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Cl-SCC korozja atmosferyczna</vt:lpstr>
      <vt:lpstr>Prezentacja programu PowerPoint</vt:lpstr>
      <vt:lpstr>Działania prewencyjne</vt:lpstr>
      <vt:lpstr>Kruchość fazy sigma</vt:lpstr>
      <vt:lpstr>Prezentacja programu PowerPoint</vt:lpstr>
      <vt:lpstr>Prezentacja programu PowerPoint</vt:lpstr>
      <vt:lpstr>Prezentacja programu PowerPoint</vt:lpstr>
    </vt:vector>
  </TitlesOfParts>
  <Company>?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EU07</dc:creator>
  <cp:lastModifiedBy>Użytkownik systemu Windows</cp:lastModifiedBy>
  <cp:revision>98</cp:revision>
  <dcterms:created xsi:type="dcterms:W3CDTF">2005-10-26T21:31:19Z</dcterms:created>
  <dcterms:modified xsi:type="dcterms:W3CDTF">2024-10-25T08:52:38Z</dcterms:modified>
</cp:coreProperties>
</file>