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27" r:id="rId2"/>
  </p:sldMasterIdLst>
  <p:handoutMasterIdLst>
    <p:handoutMasterId r:id="rId39"/>
  </p:handoutMasterIdLst>
  <p:sldIdLst>
    <p:sldId id="256" r:id="rId3"/>
    <p:sldId id="257" r:id="rId4"/>
    <p:sldId id="258" r:id="rId5"/>
    <p:sldId id="259" r:id="rId6"/>
    <p:sldId id="261" r:id="rId7"/>
    <p:sldId id="262" r:id="rId8"/>
    <p:sldId id="295" r:id="rId9"/>
    <p:sldId id="296" r:id="rId10"/>
    <p:sldId id="297" r:id="rId11"/>
    <p:sldId id="298" r:id="rId12"/>
    <p:sldId id="299" r:id="rId13"/>
    <p:sldId id="302" r:id="rId14"/>
    <p:sldId id="304" r:id="rId15"/>
    <p:sldId id="305" r:id="rId16"/>
    <p:sldId id="307" r:id="rId17"/>
    <p:sldId id="308" r:id="rId18"/>
    <p:sldId id="309" r:id="rId19"/>
    <p:sldId id="311" r:id="rId20"/>
    <p:sldId id="312" r:id="rId21"/>
    <p:sldId id="314" r:id="rId22"/>
    <p:sldId id="315" r:id="rId23"/>
    <p:sldId id="316" r:id="rId24"/>
    <p:sldId id="317" r:id="rId25"/>
    <p:sldId id="318" r:id="rId26"/>
    <p:sldId id="323" r:id="rId27"/>
    <p:sldId id="321" r:id="rId28"/>
    <p:sldId id="327" r:id="rId29"/>
    <p:sldId id="293" r:id="rId30"/>
    <p:sldId id="324" r:id="rId31"/>
    <p:sldId id="328" r:id="rId32"/>
    <p:sldId id="292" r:id="rId33"/>
    <p:sldId id="291" r:id="rId34"/>
    <p:sldId id="294" r:id="rId35"/>
    <p:sldId id="325" r:id="rId36"/>
    <p:sldId id="326" r:id="rId37"/>
    <p:sldId id="306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7EFD2CA0-71C9-AFBE-8C6A-B6F1615F8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A070771-8FFC-3E73-E9D9-FB50EDBCE8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1E024-6D5A-4E9F-AA19-3F034F2D97AF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6444B35-1888-DD1E-2D6E-4DBF70EF83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68E717-8CA4-0037-2CD5-0A69568C94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3269A-6BE0-4F83-90BF-C17CD5FA8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6316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981B0-1C21-2D26-7CE2-0858F7AE6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A49D4D-52B5-0059-1814-43EE243F6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46934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981B0-1C21-2D26-7CE2-0858F7AE6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A49D4D-52B5-0059-1814-43EE243F6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9224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C3B9-2C4A-4A48-882A-6EBD58C75330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009E-06BB-4678-BBD6-8CC679A2DF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397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C3B9-2C4A-4A48-882A-6EBD58C75330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009E-06BB-4678-BBD6-8CC679A2DF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36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89B534E-BEBB-4F31-C469-511A7144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ED9393-7B9C-37F2-73F0-A6A72E419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AE2D73-CF3C-91DC-E2F9-B932DB2C3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B320D-A89B-44AD-8ECF-F164ED464FF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80FC77-9FA9-B627-2AAA-1D0612D1E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9344C6-9C40-D980-E869-D2FDF1EDA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46748-4CCC-49BD-8213-93505D2A776B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Obraz 9" descr="Obraz zawierający zrzut ekranu, Prostokąt, tekst, design&#10;&#10;Opis wygenerowany automatycznie">
            <a:extLst>
              <a:ext uri="{FF2B5EF4-FFF2-40B4-BE49-F238E27FC236}">
                <a16:creationId xmlns:a16="http://schemas.microsoft.com/office/drawing/2014/main" id="{E6413BD9-DA2C-9785-50E9-38726774C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1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82F7097-B71E-B553-8159-6AE260A833F4}"/>
              </a:ext>
            </a:extLst>
          </p:cNvPr>
          <p:cNvSpPr txBox="1"/>
          <p:nvPr userDrawn="1"/>
        </p:nvSpPr>
        <p:spPr>
          <a:xfrm>
            <a:off x="9386888" y="6534835"/>
            <a:ext cx="11207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500" dirty="0">
                <a:solidFill>
                  <a:schemeClr val="bg1"/>
                </a:solidFill>
              </a:rPr>
              <a:t>www.att.eu</a:t>
            </a:r>
          </a:p>
        </p:txBody>
      </p:sp>
      <p:pic>
        <p:nvPicPr>
          <p:cNvPr id="13" name="Obraz 12" descr="Obraz zawierający Czcionka, tekst, zrzut ekranu, linia&#10;&#10;Opis wygenerowany automatycznie">
            <a:extLst>
              <a:ext uri="{FF2B5EF4-FFF2-40B4-BE49-F238E27FC236}">
                <a16:creationId xmlns:a16="http://schemas.microsoft.com/office/drawing/2014/main" id="{5921FBC2-9A7F-C774-07CA-AC6545219092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8" y="6467581"/>
            <a:ext cx="1243947" cy="3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89B534E-BEBB-4F31-C469-511A7144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ED9393-7B9C-37F2-73F0-A6A72E419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AE2D73-CF3C-91DC-E2F9-B932DB2C3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B320D-A89B-44AD-8ECF-F164ED464FF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80FC77-9FA9-B627-2AAA-1D0612D1E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9344C6-9C40-D980-E869-D2FDF1EDA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46748-4CCC-49BD-8213-93505D2A776B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Obraz 9" descr="Obraz zawierający zrzut ekranu, Prostokąt, tekst, design&#10;&#10;Opis wygenerowany automatycznie">
            <a:extLst>
              <a:ext uri="{FF2B5EF4-FFF2-40B4-BE49-F238E27FC236}">
                <a16:creationId xmlns:a16="http://schemas.microsoft.com/office/drawing/2014/main" id="{E6413BD9-DA2C-9785-50E9-38726774C6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1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82F7097-B71E-B553-8159-6AE260A833F4}"/>
              </a:ext>
            </a:extLst>
          </p:cNvPr>
          <p:cNvSpPr txBox="1"/>
          <p:nvPr userDrawn="1"/>
        </p:nvSpPr>
        <p:spPr>
          <a:xfrm>
            <a:off x="9386888" y="6534835"/>
            <a:ext cx="11207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500" dirty="0">
                <a:solidFill>
                  <a:schemeClr val="bg1"/>
                </a:solidFill>
              </a:rPr>
              <a:t>www.att.eu</a:t>
            </a:r>
          </a:p>
        </p:txBody>
      </p:sp>
      <p:pic>
        <p:nvPicPr>
          <p:cNvPr id="13" name="Obraz 12" descr="Obraz zawierający Czcionka, tekst, zrzut ekranu, linia&#10;&#10;Opis wygenerowany automatycznie">
            <a:extLst>
              <a:ext uri="{FF2B5EF4-FFF2-40B4-BE49-F238E27FC236}">
                <a16:creationId xmlns:a16="http://schemas.microsoft.com/office/drawing/2014/main" id="{5921FBC2-9A7F-C774-07CA-AC6545219092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8" y="6467581"/>
            <a:ext cx="1243947" cy="3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fif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fif"/><Relationship Id="rId4" Type="http://schemas.openxmlformats.org/officeDocument/2006/relationships/image" Target="../media/image60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36314F56-8191-59E3-CDD5-0A364E7609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92D0D4-BB7F-163E-B686-08062F5E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6192"/>
            <a:ext cx="12192000" cy="420180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62C5FF4-2EFF-DEDD-1723-615579C7E30B}"/>
              </a:ext>
            </a:extLst>
          </p:cNvPr>
          <p:cNvSpPr txBox="1">
            <a:spLocks/>
          </p:cNvSpPr>
          <p:nvPr/>
        </p:nvSpPr>
        <p:spPr>
          <a:xfrm>
            <a:off x="584200" y="2656192"/>
            <a:ext cx="5943600" cy="4715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500" b="1" dirty="0">
              <a:solidFill>
                <a:schemeClr val="tx1">
                  <a:lumMod val="50000"/>
                  <a:lumOff val="50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8" name="Obraz 7" descr="Obraz zawierający Czcionka, tekst, linia, diagram&#10;&#10;Opis wygenerowany automatycznie">
            <a:extLst>
              <a:ext uri="{FF2B5EF4-FFF2-40B4-BE49-F238E27FC236}">
                <a16:creationId xmlns:a16="http://schemas.microsoft.com/office/drawing/2014/main" id="{B2564480-838C-1B51-9A59-E4374E37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9133"/>
            <a:ext cx="3873500" cy="103371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308F2A5-C66C-FDE9-24E7-893CA7ED838D}"/>
              </a:ext>
            </a:extLst>
          </p:cNvPr>
          <p:cNvSpPr txBox="1"/>
          <p:nvPr/>
        </p:nvSpPr>
        <p:spPr>
          <a:xfrm>
            <a:off x="1885293" y="280340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Konstrukcje ze stali nierdzewnej – aspekt higieniczny</a:t>
            </a:r>
          </a:p>
          <a:p>
            <a:pPr algn="ctr"/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Spawalność stali austenitycznych oraz duplex.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A07CBEF-2961-501A-ED7B-9ECCA445BBC8}"/>
              </a:ext>
            </a:extLst>
          </p:cNvPr>
          <p:cNvSpPr/>
          <p:nvPr/>
        </p:nvSpPr>
        <p:spPr>
          <a:xfrm>
            <a:off x="4864100" y="2396170"/>
            <a:ext cx="7327900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30">
            <a:extLst>
              <a:ext uri="{FF2B5EF4-FFF2-40B4-BE49-F238E27FC236}">
                <a16:creationId xmlns:a16="http://schemas.microsoft.com/office/drawing/2014/main" id="{9E82CA27-3919-E93A-77CD-7EAAD4E7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61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394138" y="932849"/>
            <a:ext cx="11436569" cy="817122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Analiza konstrukcji a adaptacja rozwiązań higienicznych 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do projektu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144000" cy="3397469"/>
          </a:xfrm>
        </p:spPr>
        <p:txBody>
          <a:bodyPr>
            <a:normAutofit/>
          </a:bodyPr>
          <a:lstStyle/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0F5C46-AC15-581F-C4CD-9835F780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2373525"/>
            <a:ext cx="4572000" cy="3708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14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7010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Dobór technologii wykonania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pPr algn="ctr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Procesy technologiczne nie powinny znacząco wpływać na obniżenie właściwości higienicznych stali nierdzewnej </a:t>
            </a: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Kluczowy proces – SPAWANIE </a:t>
            </a:r>
          </a:p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24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338" y="594079"/>
            <a:ext cx="9144000" cy="932301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Modyfikacja produktów standardowych i procesów ich produkcji w celu poprawy higieny konstrukcji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9909F51-82AF-029D-C578-46E51FE1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9" y="1896399"/>
            <a:ext cx="2550694" cy="20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6CA1C2F-EC9B-D4C1-3E03-42C3AF71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1" y="3980370"/>
            <a:ext cx="2555759" cy="1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ymbol zastępczy zawartości 2">
            <a:extLst>
              <a:ext uri="{FF2B5EF4-FFF2-40B4-BE49-F238E27FC236}">
                <a16:creationId xmlns:a16="http://schemas.microsoft.com/office/drawing/2014/main" id="{9EC982A3-913B-9F87-CF85-BDB169210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630" y="2728811"/>
            <a:ext cx="2863750" cy="21520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4A963BC-0249-AAFF-E5DD-09362451B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380" y="2087022"/>
            <a:ext cx="3548807" cy="346627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B66E7B-8B0B-D7DC-AF6B-5A4C8F2E0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187" y="2087022"/>
            <a:ext cx="2555760" cy="34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60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338" y="739047"/>
            <a:ext cx="9144000" cy="611980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Rozwój technologii produkcji 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Stanowiska zrobotyzowane w ATT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7E960594-0CE7-5CD3-D4CB-374E2BFC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40" y="2079364"/>
            <a:ext cx="3979176" cy="3598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33DE045-7CDD-E81A-0A4A-A654FAEF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38" y="2079364"/>
            <a:ext cx="3251199" cy="35988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E7E417-0F38-49E9-C3CC-920949D5A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159" y="2072991"/>
            <a:ext cx="3342419" cy="3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0695" y="629574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Czynniki produkcyjne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   Współpraca z  certyfikowanymi dostawcami materiałów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   Odpowiednie magazynowanie przez dostawcę</a:t>
            </a:r>
          </a:p>
          <a:p>
            <a:pPr marL="457200" indent="-457200" algn="l">
              <a:buFontTx/>
              <a:buChar char="-"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Odpowiednie warunki dostawy nie wpływające na jakość dostarczanego materiału. </a:t>
            </a:r>
          </a:p>
          <a:p>
            <a:pPr marL="457200" indent="-457200" algn="l">
              <a:buFontTx/>
              <a:buChar char="-"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Kontrola zgodności parametrów przetwarzania zgodnie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      z przyjętą technologią produkcji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   Obróbka powierzchni po procesie produkcji </a:t>
            </a:r>
          </a:p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7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0695" y="629574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Czynniki produkcyjne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-Powierzchnia dostarczonego materiału powinna być zabezpieczona w taki sposób aby nie obniżać właściwości dostarczanych produktów.  </a:t>
            </a:r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8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0695" y="629574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Magazyn blach u dostawcy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pPr algn="ctr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D412651-E711-3E25-D939-F8014EB3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2" y="2336873"/>
            <a:ext cx="5065621" cy="36267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CEBE96-A955-9DC1-EE89-0770DF30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133" y="2336873"/>
            <a:ext cx="5027264" cy="36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0695" y="629574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Warunki transportu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1661" y="1671144"/>
            <a:ext cx="9433034" cy="3397469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Warunki transportu nie powinny obniżać jakości dostarczanego materiału . </a:t>
            </a:r>
          </a:p>
          <a:p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1">
            <a:extLst>
              <a:ext uri="{FF2B5EF4-FFF2-40B4-BE49-F238E27FC236}">
                <a16:creationId xmlns:a16="http://schemas.microsoft.com/office/drawing/2014/main" id="{9037E3F5-CC4E-1AC5-80B9-322749FB0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41" y="2597423"/>
            <a:ext cx="4901193" cy="34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Magazynowanie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Zapewnienie braku kontaktu stali nierdzewnej z materiałami mogącymi wywoływać korozję.</a:t>
            </a: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Odpowiednie zabezpieczenie powierzchni magazynowanego materiału</a:t>
            </a: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Stojaki i regały zabezpieczone wykładziną o neutralnym wpływie na stal nierdzewną</a:t>
            </a:r>
          </a:p>
          <a:p>
            <a:pPr algn="ctr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7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Magazynowanie półfabrykatów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l"/>
            <a:r>
              <a:rPr lang="pl-PL" sz="2800" dirty="0"/>
              <a:t>       </a:t>
            </a: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Magazyn blach 	          Magazyn płaskowników i prętów 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9B2C04F-E661-4127-8B6C-648DD2FD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66" y="2661616"/>
            <a:ext cx="2940278" cy="3192463"/>
          </a:xfrm>
          <a:prstGeom prst="rect">
            <a:avLst/>
          </a:prstGeom>
        </p:spPr>
      </p:pic>
      <p:pic>
        <p:nvPicPr>
          <p:cNvPr id="6" name="Symbol zastępczy zawartości 12">
            <a:extLst>
              <a:ext uri="{FF2B5EF4-FFF2-40B4-BE49-F238E27FC236}">
                <a16:creationId xmlns:a16="http://schemas.microsoft.com/office/drawing/2014/main" id="{5B26F5EB-89A4-22E3-CAD5-A9AA8C55F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49" y="2661615"/>
            <a:ext cx="3340100" cy="31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EFE112-2A14-DACB-6FFE-8AFF7771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562527"/>
            <a:ext cx="8602824" cy="432738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ATT – informacje ogólne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460110-F635-753C-7CFC-FF6BFD29F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4588" y="1530220"/>
            <a:ext cx="8602824" cy="4094584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ü"/>
            </a:pPr>
            <a:endParaRPr lang="pl-PL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Polska firma powstała w 2002 roku;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Zatrudnienie: 200 osób;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Siedziba – Kraków, ul. Albatrosów 16 C *;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Przedmiot działalności: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projektowanie, produkcja i montaż elementów ze stali nierdzewnej;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Nasze produkty przeznaczone są w głównej mierze do branż: spożywczej, chemicznej i farmaceutycznej.</a:t>
            </a:r>
          </a:p>
          <a:p>
            <a:pPr algn="l"/>
            <a:endParaRPr lang="pl-PL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pl-PL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929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Produkcja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	- Zapewnienie na każdym etapie produkcji zabezpieczenia powierzchni stali nierdzewnej przed zanieczyszczeniem i uszkodzeniem </a:t>
            </a: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Elementy pozycjonujące oraz mocujące powinny być wykonane z materiału, który nie będzie oddziaływał negatywnie na stal nierdzewną</a:t>
            </a:r>
          </a:p>
          <a:p>
            <a:pPr algn="l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40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Wyposażenie spawalnicze dodatkowe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365D249-9521-136C-F57B-998E8A336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64" y="2184399"/>
            <a:ext cx="3181502" cy="3920372"/>
          </a:xfrm>
          <a:prstGeom prst="rect">
            <a:avLst/>
          </a:prstGeom>
        </p:spPr>
      </p:pic>
      <p:pic>
        <p:nvPicPr>
          <p:cNvPr id="6" name="Symbol zastępczy zawartości 8">
            <a:extLst>
              <a:ext uri="{FF2B5EF4-FFF2-40B4-BE49-F238E27FC236}">
                <a16:creationId xmlns:a16="http://schemas.microsoft.com/office/drawing/2014/main" id="{A87F002D-F5B2-CBD5-E1B7-245F4D07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566" y="2184399"/>
            <a:ext cx="2940843" cy="39211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F0BB7A-FB24-4ED3-B0B3-02943D8DF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409" y="2184399"/>
            <a:ext cx="3369252" cy="39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6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Obróbka powierzchni po procesie produkcyjnym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Trawienie + pasywacja</a:t>
            </a:r>
          </a:p>
          <a:p>
            <a:pPr>
              <a:buFontTx/>
              <a:buChar char="-"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Szczotkowanie i szlifowanie</a:t>
            </a:r>
          </a:p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pl-PL" sz="2800" dirty="0" err="1">
                <a:solidFill>
                  <a:schemeClr val="accent1">
                    <a:lumMod val="75000"/>
                  </a:schemeClr>
                </a:solidFill>
              </a:rPr>
              <a:t>Szkiełkowanie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    - </a:t>
            </a:r>
            <a:r>
              <a:rPr lang="pl-PL" sz="2800" dirty="0" err="1">
                <a:solidFill>
                  <a:schemeClr val="accent1">
                    <a:lumMod val="75000"/>
                  </a:schemeClr>
                </a:solidFill>
              </a:rPr>
              <a:t>Elektropolerowanie</a:t>
            </a: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58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Brak obróbki powierzchni po procesie produkcyjnym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2">
            <a:extLst>
              <a:ext uri="{FF2B5EF4-FFF2-40B4-BE49-F238E27FC236}">
                <a16:creationId xmlns:a16="http://schemas.microsoft.com/office/drawing/2014/main" id="{2027CD43-D1E9-30E2-1912-91132097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81" y="1902345"/>
            <a:ext cx="2863452" cy="38179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316D55-DDB7-6BC6-0ADD-60B7CCFED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9846" y="2373640"/>
            <a:ext cx="3817937" cy="2863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ED46CA9-AACC-1ACD-B4DC-3035B08BD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047" y="1896396"/>
            <a:ext cx="2863451" cy="38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6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3398" y="796835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Pakowanie i transport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9483" y="2112580"/>
            <a:ext cx="9433034" cy="339746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7B25E60-7417-1946-D6E4-86CE93F4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2190342"/>
            <a:ext cx="3116945" cy="3586514"/>
          </a:xfrm>
          <a:prstGeom prst="rect">
            <a:avLst/>
          </a:prstGeom>
        </p:spPr>
      </p:pic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id="{75050670-FC3E-0C09-FBDD-0BCA7B65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617" y="3332937"/>
            <a:ext cx="3813795" cy="2905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1F7918-6FE4-1752-E36D-42310161E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100" y="1800277"/>
            <a:ext cx="5291808" cy="2562117"/>
          </a:xfrm>
          <a:prstGeom prst="rect">
            <a:avLst/>
          </a:prstGeom>
        </p:spPr>
      </p:pic>
      <p:pic>
        <p:nvPicPr>
          <p:cNvPr id="11" name="Picture 2" descr="IPPC - Kiedy i dlaczego używać palet fumigowanych | Rotomshop.pl">
            <a:extLst>
              <a:ext uri="{FF2B5EF4-FFF2-40B4-BE49-F238E27FC236}">
                <a16:creationId xmlns:a16="http://schemas.microsoft.com/office/drawing/2014/main" id="{1AE07116-DA19-AD2C-C639-1C5DFA37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58" y="4409691"/>
            <a:ext cx="3563265" cy="19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2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17CA6-973D-803B-D4F6-27C289C3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9247"/>
          </a:xfrm>
        </p:spPr>
        <p:txBody>
          <a:bodyPr>
            <a:normAutofit/>
          </a:bodyPr>
          <a:lstStyle/>
          <a:p>
            <a:r>
              <a:rPr lang="pl-PL" sz="3200" dirty="0"/>
              <a:t>SYSTEM ZAPEWNENIA JAKOŚĆI-  CE- 305/2011</a:t>
            </a:r>
            <a:br>
              <a:rPr lang="pl-PL" sz="3200" dirty="0"/>
            </a:br>
            <a:r>
              <a:rPr lang="pl-PL" sz="3200" dirty="0"/>
              <a:t>Certyfikacja zgodnie z EN ISO 3834-2 oraz EN 1090 EXC 3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9183522-FD83-F9BF-8EDA-5733B5415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851" y="1844373"/>
            <a:ext cx="31207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21DDAD-4F29-3872-0D27-DC21FAD6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46" y="1844372"/>
            <a:ext cx="339969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8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9FCCD-66D0-71C0-735D-E9AF08CC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Przegląd kontraktu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/>
              <a:t>Wszystkie czynniki wpływające na spawalność</a:t>
            </a:r>
          </a:p>
          <a:p>
            <a:pPr>
              <a:buNone/>
            </a:pPr>
            <a:r>
              <a:rPr lang="pl-PL" dirty="0"/>
              <a:t>elementu konstrukcji można podzielić na trzy</a:t>
            </a:r>
          </a:p>
          <a:p>
            <a:pPr>
              <a:buNone/>
            </a:pPr>
            <a:r>
              <a:rPr lang="pl-PL" dirty="0"/>
              <a:t>grupy, a problem  spawalności rozpatrywany jest</a:t>
            </a:r>
          </a:p>
          <a:p>
            <a:pPr>
              <a:buNone/>
            </a:pPr>
            <a:r>
              <a:rPr lang="pl-PL" dirty="0"/>
              <a:t>na ogół z trzech punktów widzenia:</a:t>
            </a:r>
          </a:p>
          <a:p>
            <a:pPr>
              <a:buNone/>
            </a:pPr>
            <a:endParaRPr lang="pl-PL" dirty="0"/>
          </a:p>
          <a:p>
            <a:pPr marL="514350" indent="-514350">
              <a:buAutoNum type="arabicPeriod"/>
            </a:pPr>
            <a:r>
              <a:rPr lang="pl-PL" b="1" dirty="0"/>
              <a:t>Spawalności technologicznej </a:t>
            </a:r>
          </a:p>
          <a:p>
            <a:pPr marL="514350" indent="-514350">
              <a:buAutoNum type="arabicPeriod"/>
            </a:pPr>
            <a:r>
              <a:rPr lang="pl-PL" b="1" dirty="0"/>
              <a:t>Spawalności metalurgicznej</a:t>
            </a:r>
          </a:p>
          <a:p>
            <a:pPr marL="514350" indent="-514350">
              <a:buAutoNum type="arabicPeriod"/>
            </a:pPr>
            <a:r>
              <a:rPr lang="pl-PL" b="1" dirty="0"/>
              <a:t>Spawalności konstrukcyjnej </a:t>
            </a:r>
          </a:p>
          <a:p>
            <a:pPr marL="0" indent="0">
              <a:buNone/>
            </a:pPr>
            <a:endParaRPr lang="pl-PL" sz="1600" b="1" dirty="0"/>
          </a:p>
          <a:p>
            <a:pPr marL="0" indent="0">
              <a:buNone/>
            </a:pPr>
            <a:r>
              <a:rPr lang="pl-PL" sz="1600" dirty="0"/>
              <a:t>Zapisy  system CRM</a:t>
            </a:r>
          </a:p>
        </p:txBody>
      </p:sp>
      <p:pic>
        <p:nvPicPr>
          <p:cNvPr id="8194" name="Picture 2" descr="Znalezione obrazy dla zapytania spawa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712" y="3175279"/>
            <a:ext cx="3196974" cy="26075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B434D8-7109-B959-C806-0242BC36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Kompetencje pracowników, wzorcowanie i przeglądy urządzeń zgodne z PN-EN 60974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B80C47-39CB-5160-A00F-9A67E0417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85" y="1906012"/>
            <a:ext cx="3293892" cy="218366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388200-1888-A30D-5C22-A55F1B6FE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9672"/>
            <a:ext cx="3606520" cy="20372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1920EF-D77A-4471-9343-D23B72D3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874" y="1800681"/>
            <a:ext cx="3969874" cy="221349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D288CF4-722D-81CB-4F71-8083E6C41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725" y="4087155"/>
            <a:ext cx="3873300" cy="218405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DEFD8B8-EA4C-BA20-0C28-805C37031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905" y="4014174"/>
            <a:ext cx="3607359" cy="233384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5E84C19-91AB-562A-3CA1-4DA6A8CD2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645" y="1797088"/>
            <a:ext cx="4484355" cy="221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9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29C0DD-5803-F025-D833-8C637065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Projektowanie konstrukcji i obliczenia statyczne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EEFDDC-3901-045F-726B-5ED8E0116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176" y="1377710"/>
            <a:ext cx="2458611" cy="247351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5E468E-2848-F945-EA6E-CBB05167D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23" y="3820235"/>
            <a:ext cx="3305174" cy="255161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907B893-7E13-3B09-4D4A-204BDB81B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64" y="2073809"/>
            <a:ext cx="7476308" cy="39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1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A97B85-ED7D-70D1-53EF-B15C2DAF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632" y="1276140"/>
            <a:ext cx="3859493" cy="50207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CC7DDB-7349-2554-C58B-39B32D4F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75" y="1195754"/>
            <a:ext cx="4307482" cy="51585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094B06-A8D0-9637-E2F5-552CF224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Dokumentacja spawalnicza</a:t>
            </a:r>
          </a:p>
        </p:txBody>
      </p:sp>
    </p:spTree>
    <p:extLst>
      <p:ext uri="{BB962C8B-B14F-4D97-AF65-F5344CB8AC3E}">
        <p14:creationId xmlns:p14="http://schemas.microsoft.com/office/powerpoint/2010/main" val="91150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3473A2-F0ED-78CA-506B-7B87E863E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510" y="1186656"/>
            <a:ext cx="7949682" cy="477837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System higienicznych odwodnień ATT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DDEB5F8-C838-C5EE-EF46-6945C206E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2343"/>
            <a:ext cx="9144000" cy="3385457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9555BAF-F10E-F8B9-5899-753E73858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2218770"/>
            <a:ext cx="5358944" cy="35671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BB7A30E-7358-6B0F-A8FA-51393CC0F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58" y="1664493"/>
            <a:ext cx="6524297" cy="36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3EFEE7-55C9-6AAE-D750-6C67E81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– technologie WPQR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C98317-8538-187D-2A64-9F174C9D8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625" y="1544271"/>
            <a:ext cx="3427590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0B672D-7395-8FA8-36C7-12A5FDCB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2" y="1536735"/>
            <a:ext cx="2950028" cy="436878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3B1E868-C923-BAC3-5845-029EA60B0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925" y="1493821"/>
            <a:ext cx="3427591" cy="47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2A7031C-5496-4B71-391C-E13E1048F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332657"/>
            <a:ext cx="6043430" cy="5635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119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4BD9ED1-FAE5-51A9-BC13-CAC5ECD8ED71}"/>
              </a:ext>
            </a:extLst>
          </p:cNvPr>
          <p:cNvSpPr txBox="1"/>
          <p:nvPr/>
        </p:nvSpPr>
        <p:spPr>
          <a:xfrm>
            <a:off x="838200" y="1407109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 porównaniu do stali konstrukcyjnych austenityczne stale nierdzewne oraz stale duplex wykazują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ok. 40% wyższą rozszerzalność cieplną i skurcz.</a:t>
            </a:r>
          </a:p>
        </p:txBody>
      </p:sp>
      <p:pic>
        <p:nvPicPr>
          <p:cNvPr id="4" name="Obraz 3" descr="Obraz zawierający stal, inżynieria, Materiał kompozytowy, maszyna&#10;&#10;Opis wygenerowany automatycznie">
            <a:extLst>
              <a:ext uri="{FF2B5EF4-FFF2-40B4-BE49-F238E27FC236}">
                <a16:creationId xmlns:a16="http://schemas.microsoft.com/office/drawing/2014/main" id="{832CAA9E-1001-BB5B-DD7B-46BD79CB7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6" y="2351315"/>
            <a:ext cx="5114616" cy="4031058"/>
          </a:xfrm>
          <a:prstGeom prst="rect">
            <a:avLst/>
          </a:prstGeom>
        </p:spPr>
      </p:pic>
      <p:pic>
        <p:nvPicPr>
          <p:cNvPr id="6" name="Obraz 5" descr="Obraz zawierający ubrania, stół, w pomieszczeniu, fabryka&#10;&#10;Opis wygenerowany automatycznie">
            <a:extLst>
              <a:ext uri="{FF2B5EF4-FFF2-40B4-BE49-F238E27FC236}">
                <a16:creationId xmlns:a16="http://schemas.microsoft.com/office/drawing/2014/main" id="{85C9C0E2-DE4B-12A2-1397-D43AEEF5D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1" y="2351315"/>
            <a:ext cx="6273491" cy="40310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E13247-66C7-E6A6-2460-4FA6779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Spawanie konstrukcji </a:t>
            </a:r>
          </a:p>
        </p:txBody>
      </p:sp>
    </p:spTree>
    <p:extLst>
      <p:ext uri="{BB962C8B-B14F-4D97-AF65-F5344CB8AC3E}">
        <p14:creationId xmlns:p14="http://schemas.microsoft.com/office/powerpoint/2010/main" val="175912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AAB8826-AFD8-45FE-9590-9A35D347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14412"/>
            <a:ext cx="97536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9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szyna, inżynieria, stal, Obrabiarka&#10;&#10;Opis wygenerowany automatycznie">
            <a:extLst>
              <a:ext uri="{FF2B5EF4-FFF2-40B4-BE49-F238E27FC236}">
                <a16:creationId xmlns:a16="http://schemas.microsoft.com/office/drawing/2014/main" id="{7B2C3D31-63B7-5952-D616-2B9DC3F83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38" y="482377"/>
            <a:ext cx="3828422" cy="2833379"/>
          </a:xfrm>
          <a:prstGeom prst="rect">
            <a:avLst/>
          </a:prstGeom>
        </p:spPr>
      </p:pic>
      <p:pic>
        <p:nvPicPr>
          <p:cNvPr id="5" name="Obraz 4" descr="Obraz zawierający inżynieria, stal, ziemia, rura&#10;&#10;Opis wygenerowany automatycznie">
            <a:extLst>
              <a:ext uri="{FF2B5EF4-FFF2-40B4-BE49-F238E27FC236}">
                <a16:creationId xmlns:a16="http://schemas.microsoft.com/office/drawing/2014/main" id="{2CB674DC-608E-C01B-660A-D475FD6A0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3" y="482378"/>
            <a:ext cx="4340888" cy="2833378"/>
          </a:xfrm>
          <a:prstGeom prst="rect">
            <a:avLst/>
          </a:prstGeom>
        </p:spPr>
      </p:pic>
      <p:pic>
        <p:nvPicPr>
          <p:cNvPr id="7" name="Obraz 6" descr="Obraz zawierający stal, Materiał kompozytowy, linia, budynek&#10;&#10;Opis wygenerowany automatycznie">
            <a:extLst>
              <a:ext uri="{FF2B5EF4-FFF2-40B4-BE49-F238E27FC236}">
                <a16:creationId xmlns:a16="http://schemas.microsoft.com/office/drawing/2014/main" id="{8A61D51B-DE1D-C7A5-768A-0557708FB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1" y="3428281"/>
            <a:ext cx="4340889" cy="2885409"/>
          </a:xfrm>
          <a:prstGeom prst="rect">
            <a:avLst/>
          </a:prstGeom>
        </p:spPr>
      </p:pic>
      <p:pic>
        <p:nvPicPr>
          <p:cNvPr id="9" name="Obraz 8" descr="Obraz zawierający Materiał kompozytowy, ziemia, na wolnym powietrzu, beton&#10;&#10;Opis wygenerowany automatycznie">
            <a:extLst>
              <a:ext uri="{FF2B5EF4-FFF2-40B4-BE49-F238E27FC236}">
                <a16:creationId xmlns:a16="http://schemas.microsoft.com/office/drawing/2014/main" id="{B0052264-12E5-C747-24CA-111F8A32D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37" y="3480311"/>
            <a:ext cx="3828421" cy="28333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B685EC-6F2A-7EC8-75E1-4B4C8BE5C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259" y="753625"/>
            <a:ext cx="3289162" cy="51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EE21E4A-2D86-3FD2-E77D-200C3D15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51" y="1811275"/>
            <a:ext cx="4530473" cy="3886139"/>
          </a:xfrm>
          <a:prstGeom prst="rect">
            <a:avLst/>
          </a:pr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9A7CA2BB-3870-C94A-5924-1ABF9936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NDT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D6A8984-D9AE-CEE2-51D7-57A773DB1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270" y="1990524"/>
            <a:ext cx="3213607" cy="328515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687C182-E2D2-CD7D-4C0C-A21C5E6B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77" y="1990524"/>
            <a:ext cx="2861540" cy="32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9164" y="692636"/>
            <a:ext cx="9144000" cy="932301"/>
          </a:xfrm>
        </p:spPr>
        <p:txBody>
          <a:bodyPr/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Dziękuję za uwagę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/>
          </a:bodyPr>
          <a:lstStyle/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0" y="3774300"/>
            <a:ext cx="2100043" cy="21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Obraz zawierający Czcionka, tekst, linia, diagram&#10;&#10;Opis wygenerowany automatycznie">
            <a:extLst>
              <a:ext uri="{FF2B5EF4-FFF2-40B4-BE49-F238E27FC236}">
                <a16:creationId xmlns:a16="http://schemas.microsoft.com/office/drawing/2014/main" id="{4CC8A508-F079-0F3E-AE32-FC6969A1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96" y="1794201"/>
            <a:ext cx="6444515" cy="17198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BA4C6B-095F-F01B-9AEA-F7B0333D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2" y="3853331"/>
            <a:ext cx="2734656" cy="1821964"/>
          </a:xfrm>
          <a:prstGeom prst="rect">
            <a:avLst/>
          </a:prstGeom>
        </p:spPr>
      </p:pic>
      <p:pic>
        <p:nvPicPr>
          <p:cNvPr id="7" name="Symbol zastępczy zawartości 9">
            <a:extLst>
              <a:ext uri="{FF2B5EF4-FFF2-40B4-BE49-F238E27FC236}">
                <a16:creationId xmlns:a16="http://schemas.microsoft.com/office/drawing/2014/main" id="{A5B92C96-322B-60E7-4DE4-559B413B6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086" y="4074937"/>
            <a:ext cx="2497949" cy="1498770"/>
          </a:xfrm>
          <a:prstGeom prst="rect">
            <a:avLst/>
          </a:prstGeom>
        </p:spPr>
      </p:pic>
      <p:pic>
        <p:nvPicPr>
          <p:cNvPr id="8" name="Symbol zastępczy zawartości 5">
            <a:extLst>
              <a:ext uri="{FF2B5EF4-FFF2-40B4-BE49-F238E27FC236}">
                <a16:creationId xmlns:a16="http://schemas.microsoft.com/office/drawing/2014/main" id="{F6771A2A-3F7C-1983-E980-6C7F8E19E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077" y="3913340"/>
            <a:ext cx="1821964" cy="18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6E270C-C850-4598-8850-09E05F5A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961" y="396249"/>
            <a:ext cx="1268078" cy="12680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A164775-47B9-6771-F84C-1F4BC2E6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828800" cy="541964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Misja</a:t>
            </a:r>
          </a:p>
        </p:txBody>
      </p:sp>
      <p:pic>
        <p:nvPicPr>
          <p:cNvPr id="5" name="Obraz 4" descr="Obraz zawierający tekst, mapa, atlas, Czcionka&#10;&#10;Opis wygenerowany automatycznie">
            <a:extLst>
              <a:ext uri="{FF2B5EF4-FFF2-40B4-BE49-F238E27FC236}">
                <a16:creationId xmlns:a16="http://schemas.microsoft.com/office/drawing/2014/main" id="{CBC75C17-E7A4-8A93-35D9-057C5C7F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02" y="1580764"/>
            <a:ext cx="5692866" cy="38825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59ABD40-766F-8A9D-3890-27AC59B84B1D}"/>
              </a:ext>
            </a:extLst>
          </p:cNvPr>
          <p:cNvSpPr txBox="1"/>
          <p:nvPr/>
        </p:nvSpPr>
        <p:spPr>
          <a:xfrm>
            <a:off x="6412798" y="2096278"/>
            <a:ext cx="53210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„Zwiększanie świadomości dotyczącej</a:t>
            </a:r>
          </a:p>
          <a:p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zachowania surowych standardów higienicznych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projektowaniu, dostarczanie stosownych</a:t>
            </a:r>
          </a:p>
          <a:p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opracowań i rozwiązań. Tworzenie platformy do popularyzacji naszej wiedzy</a:t>
            </a:r>
          </a:p>
          <a:p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ułatwianie nawiązywania kontaktów</a:t>
            </a:r>
          </a:p>
          <a:p>
            <a:r>
              <a:rPr lang="pl-PL" sz="2400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między firmami na całym świecie”.</a:t>
            </a:r>
            <a:endParaRPr lang="pl-PL" sz="2400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F336458-B999-0116-35EC-5C05178423E5}"/>
              </a:ext>
            </a:extLst>
          </p:cNvPr>
          <p:cNvSpPr txBox="1"/>
          <p:nvPr/>
        </p:nvSpPr>
        <p:spPr>
          <a:xfrm>
            <a:off x="2202024" y="615360"/>
            <a:ext cx="7787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Korzyści wynikające z członkostwa w EHEDG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46AED07-FFCC-1B2A-0071-3110E91B2863}"/>
              </a:ext>
            </a:extLst>
          </p:cNvPr>
          <p:cNvSpPr txBox="1"/>
          <p:nvPr/>
        </p:nvSpPr>
        <p:spPr>
          <a:xfrm>
            <a:off x="398106" y="1799225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Możliwość czerpania wiedzy z przewodników </a:t>
            </a:r>
            <a:b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opracowań w zakresie higienicznego projektowania,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Certyfikacja produktów,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Współpracy z ekspertami w Twojej branży,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Pozycjonowanie firmy na arenie międzynarodowej,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Oszczędność środków dzięki zwiększeniu efektywności produkcji/świadczenia usług.</a:t>
            </a:r>
          </a:p>
        </p:txBody>
      </p:sp>
      <p:pic>
        <p:nvPicPr>
          <p:cNvPr id="2050" name="Picture 2" descr="Ikona Korzyści Flaticons Flat">
            <a:extLst>
              <a:ext uri="{FF2B5EF4-FFF2-40B4-BE49-F238E27FC236}">
                <a16:creationId xmlns:a16="http://schemas.microsoft.com/office/drawing/2014/main" id="{7C8FA7ED-A19C-7CFC-BDE0-2B53C0E1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09" y="2013584"/>
            <a:ext cx="2744754" cy="258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4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07508"/>
            <a:ext cx="9144000" cy="2387600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Istotne zagadnienia higieniczne 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w produkcji elementów ze stali nierdzewnej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Czynniki inżyniersko – technologiczne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Czynniki produkcyjne</a:t>
            </a:r>
          </a:p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4" name="Obraz 3" descr="Obraz zawierający Czcionka, tekst, linia, diagram&#10;&#10;Opis wygenerowany automatycznie">
            <a:extLst>
              <a:ext uri="{FF2B5EF4-FFF2-40B4-BE49-F238E27FC236}">
                <a16:creationId xmlns:a16="http://schemas.microsoft.com/office/drawing/2014/main" id="{D0419F38-4700-3FC7-E633-19D2A8CE4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9133"/>
            <a:ext cx="3873500" cy="1033718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87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857085"/>
            <a:ext cx="9144000" cy="743115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Higieniczny ? Czyli jaki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służący zdrowiu </a:t>
            </a:r>
          </a:p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służący przestrzeganiu czystości </a:t>
            </a:r>
          </a:p>
          <a:p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1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63661" y="629574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Czynniki inżyniersko – technologiczne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433034" cy="339746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Dobór materiału – tabela odporności chemicznej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Analiza konstrukcji i adaptacja rozwiązań higienicznych do  projektu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Dobór technologii wykonania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Kontrola jakości na każdym etapie produkcji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Modyfikacja produktów standardowych w celu poprawy higieny  konstrukcji </a:t>
            </a:r>
          </a:p>
          <a:p>
            <a:pPr algn="l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- Rozwój technologii produkcji – automatyzacja i robotyzacja procesów produkcyjnych </a:t>
            </a:r>
          </a:p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04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53055" y="691456"/>
            <a:ext cx="9144000" cy="932301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Dobór materiału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46131"/>
            <a:ext cx="9144000" cy="3397469"/>
          </a:xfrm>
        </p:spPr>
        <p:txBody>
          <a:bodyPr>
            <a:normAutofit/>
          </a:bodyPr>
          <a:lstStyle/>
          <a:p>
            <a:pPr algn="l"/>
            <a:endParaRPr lang="pl-PL" sz="2800" dirty="0"/>
          </a:p>
          <a:p>
            <a:pPr algn="l"/>
            <a:endParaRPr lang="pl-PL" sz="2800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D215E6B8-5F66-8A2D-BA24-867EEC38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9" y="62957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AD3D8D9-FAA9-EECF-2C47-C2E6DA42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9" y="2451183"/>
            <a:ext cx="6035946" cy="37153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40E353F-1CB8-9556-1FB3-B6DB1CBB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31153"/>
            <a:ext cx="5791267" cy="29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22222222222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222222222221" id="{7243F678-C944-4A8B-AFC2-74CE5D943A56}" vid="{C76EBE54-0BEF-4F6E-9BFB-53A6D04EC169}"/>
    </a:ext>
  </a:extLst>
</a:theme>
</file>

<file path=ppt/theme/theme2.xml><?xml version="1.0" encoding="utf-8"?>
<a:theme xmlns:a="http://schemas.openxmlformats.org/drawingml/2006/main" name="1_Motyw22222222222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222222222221" id="{7243F678-C944-4A8B-AFC2-74CE5D943A56}" vid="{C76EBE54-0BEF-4F6E-9BFB-53A6D04EC169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</TotalTime>
  <Words>567</Words>
  <Application>Microsoft Office PowerPoint</Application>
  <PresentationFormat>Panoramiczny</PresentationFormat>
  <Paragraphs>97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36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Ubuntu</vt:lpstr>
      <vt:lpstr>Wingdings</vt:lpstr>
      <vt:lpstr>Motyw222222222221</vt:lpstr>
      <vt:lpstr>1_Motyw222222222221</vt:lpstr>
      <vt:lpstr>Prezentacja programu PowerPoint</vt:lpstr>
      <vt:lpstr>ATT – informacje ogólne</vt:lpstr>
      <vt:lpstr>System higienicznych odwodnień ATT</vt:lpstr>
      <vt:lpstr>Misja</vt:lpstr>
      <vt:lpstr>Prezentacja programu PowerPoint</vt:lpstr>
      <vt:lpstr>Istotne zagadnienia higieniczne  w produkcji elementów ze stali nierdzewnej</vt:lpstr>
      <vt:lpstr>Higieniczny ? Czyli jaki</vt:lpstr>
      <vt:lpstr>Czynniki inżyniersko – technologiczne</vt:lpstr>
      <vt:lpstr>Dobór materiału </vt:lpstr>
      <vt:lpstr>Analiza konstrukcji a adaptacja rozwiązań higienicznych  do projektu</vt:lpstr>
      <vt:lpstr>Dobór technologii wykonania</vt:lpstr>
      <vt:lpstr>Modyfikacja produktów standardowych i procesów ich produkcji w celu poprawy higieny konstrukcji </vt:lpstr>
      <vt:lpstr>Rozwój technologii produkcji  Stanowiska zrobotyzowane w ATT</vt:lpstr>
      <vt:lpstr>Czynniki produkcyjne </vt:lpstr>
      <vt:lpstr>Czynniki produkcyjne </vt:lpstr>
      <vt:lpstr>Magazyn blach u dostawcy </vt:lpstr>
      <vt:lpstr>Warunki transportu </vt:lpstr>
      <vt:lpstr>Magazynowanie </vt:lpstr>
      <vt:lpstr>Magazynowanie półfabrykatów</vt:lpstr>
      <vt:lpstr>Produkcja</vt:lpstr>
      <vt:lpstr>Wyposażenie spawalnicze dodatkowe</vt:lpstr>
      <vt:lpstr>Obróbka powierzchni po procesie produkcyjnym</vt:lpstr>
      <vt:lpstr>Brak obróbki powierzchni po procesie produkcyjnym </vt:lpstr>
      <vt:lpstr>Pakowanie i transport </vt:lpstr>
      <vt:lpstr>SYSTEM ZAPEWNENIA JAKOŚĆI-  CE- 305/2011 Certyfikacja zgodnie z EN ISO 3834-2 oraz EN 1090 EXC 3</vt:lpstr>
      <vt:lpstr>Przegląd kontraktu</vt:lpstr>
      <vt:lpstr>Kompetencje pracowników, wzorcowanie i przeglądy urządzeń zgodne z PN-EN 60974</vt:lpstr>
      <vt:lpstr>Projektowanie konstrukcji i obliczenia statyczne</vt:lpstr>
      <vt:lpstr>Dokumentacja spawalnicza</vt:lpstr>
      <vt:lpstr>Badania – technologie WPQR</vt:lpstr>
      <vt:lpstr>Prezentacja programu PowerPoint</vt:lpstr>
      <vt:lpstr>Spawanie konstrukcji </vt:lpstr>
      <vt:lpstr>Prezentacja programu PowerPoint</vt:lpstr>
      <vt:lpstr>Prezentacja programu PowerPoint</vt:lpstr>
      <vt:lpstr>Badania NDT 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dsadas</dc:title>
  <dc:creator>Karol Czok</dc:creator>
  <cp:lastModifiedBy>marlena knapik-ochab</cp:lastModifiedBy>
  <cp:revision>120</cp:revision>
  <dcterms:created xsi:type="dcterms:W3CDTF">2023-12-14T10:27:36Z</dcterms:created>
  <dcterms:modified xsi:type="dcterms:W3CDTF">2024-10-30T08:10:14Z</dcterms:modified>
</cp:coreProperties>
</file>