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notesSlides/notesSlide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6.xml" ContentType="application/vnd.openxmlformats-officedocument.presentationml.notesSlide+xml"/>
  <Override PartName="/ppt/tags/tag49.xml" ContentType="application/vnd.openxmlformats-officedocument.presentationml.tags+xml"/>
  <Override PartName="/ppt/notesSlides/notesSlide7.xml" ContentType="application/vnd.openxmlformats-officedocument.presentationml.notesSlide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tags/tag51.xml" ContentType="application/vnd.openxmlformats-officedocument.presentationml.tags+xml"/>
  <Override PartName="/ppt/notesSlides/notesSlide9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  <p:sldMasterId id="2147483745" r:id="rId3"/>
  </p:sldMasterIdLst>
  <p:notesMasterIdLst>
    <p:notesMasterId r:id="rId27"/>
  </p:notesMasterIdLst>
  <p:handoutMasterIdLst>
    <p:handoutMasterId r:id="rId28"/>
  </p:handoutMasterIdLst>
  <p:sldIdLst>
    <p:sldId id="362" r:id="rId4"/>
    <p:sldId id="391" r:id="rId5"/>
    <p:sldId id="375" r:id="rId6"/>
    <p:sldId id="317" r:id="rId7"/>
    <p:sldId id="363" r:id="rId8"/>
    <p:sldId id="378" r:id="rId9"/>
    <p:sldId id="336" r:id="rId10"/>
    <p:sldId id="352" r:id="rId11"/>
    <p:sldId id="293" r:id="rId12"/>
    <p:sldId id="398" r:id="rId13"/>
    <p:sldId id="399" r:id="rId14"/>
    <p:sldId id="376" r:id="rId15"/>
    <p:sldId id="994" r:id="rId16"/>
    <p:sldId id="844" r:id="rId17"/>
    <p:sldId id="846" r:id="rId18"/>
    <p:sldId id="400" r:id="rId19"/>
    <p:sldId id="992" r:id="rId20"/>
    <p:sldId id="377" r:id="rId21"/>
    <p:sldId id="402" r:id="rId22"/>
    <p:sldId id="993" r:id="rId23"/>
    <p:sldId id="401" r:id="rId24"/>
    <p:sldId id="384" r:id="rId25"/>
    <p:sldId id="991" r:id="rId26"/>
  </p:sldIdLst>
  <p:sldSz cx="9144000" cy="5715000" type="screen16x10"/>
  <p:notesSz cx="6797675" cy="9926638"/>
  <p:custDataLst>
    <p:tags r:id="rId29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267339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534676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802015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069352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336691" algn="l" defTabSz="534676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1604028" algn="l" defTabSz="534676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1871367" algn="l" defTabSz="534676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2138705" algn="l" defTabSz="534676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leitung" id="{E56E245A-5765-4FD6-9EF6-E83691E75C59}">
          <p14:sldIdLst>
            <p14:sldId id="362"/>
            <p14:sldId id="391"/>
            <p14:sldId id="375"/>
            <p14:sldId id="317"/>
            <p14:sldId id="363"/>
            <p14:sldId id="378"/>
            <p14:sldId id="336"/>
            <p14:sldId id="352"/>
            <p14:sldId id="293"/>
            <p14:sldId id="398"/>
            <p14:sldId id="399"/>
            <p14:sldId id="376"/>
            <p14:sldId id="994"/>
            <p14:sldId id="844"/>
            <p14:sldId id="846"/>
            <p14:sldId id="400"/>
            <p14:sldId id="992"/>
            <p14:sldId id="377"/>
            <p14:sldId id="402"/>
            <p14:sldId id="993"/>
            <p14:sldId id="401"/>
            <p14:sldId id="384"/>
            <p14:sldId id="991"/>
          </p14:sldIdLst>
        </p14:section>
        <p14:section name="CERAMICS und CERAMICS Plus" id="{8D42127C-7695-4732-A20F-778E6758567F}">
          <p14:sldIdLst/>
        </p14:section>
        <p14:section name="ACTIROX" id="{1D2E1E22-90B6-4492-9A52-84DB840B1A41}">
          <p14:sldIdLst/>
        </p14:section>
        <p14:section name="COMPACTGRAIN und COMPACTGRAIN Plus" id="{DA505C0D-BF31-4828-8AD6-B30D78FF33AC}">
          <p14:sldIdLst/>
        </p14:section>
        <p14:section name="ILUMERON" id="{D76BCC23-014C-496C-B0AD-63D73C7D9673}">
          <p14:sldIdLst/>
        </p14:section>
        <p14:section name="Grinding Applications" id="{467462E4-C628-44DE-ACC1-7FA3B29F1EF1}">
          <p14:sldIdLst/>
        </p14:section>
        <p14:section name="Vlies" id="{CF91DBA9-971E-43FC-8E92-5720C207D0B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029" userDrawn="1">
          <p15:clr>
            <a:srgbClr val="A4A3A4"/>
          </p15:clr>
        </p15:guide>
        <p15:guide id="2" orient="horz" pos="112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7" userDrawn="1">
          <p15:clr>
            <a:srgbClr val="A4A3A4"/>
          </p15:clr>
        </p15:guide>
        <p15:guide id="2" pos="2113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3300"/>
    <a:srgbClr val="CC6600"/>
    <a:srgbClr val="990000"/>
    <a:srgbClr val="800000"/>
    <a:srgbClr val="4F4F4F"/>
    <a:srgbClr val="CC3300"/>
    <a:srgbClr val="CD0429"/>
    <a:srgbClr val="505050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79805" autoAdjust="0"/>
  </p:normalViewPr>
  <p:slideViewPr>
    <p:cSldViewPr snapToObjects="1">
      <p:cViewPr varScale="1">
        <p:scale>
          <a:sx n="70" d="100"/>
          <a:sy n="70" d="100"/>
        </p:scale>
        <p:origin x="284" y="64"/>
      </p:cViewPr>
      <p:guideLst>
        <p:guide orient="horz" pos="1029"/>
        <p:guide orient="horz" pos="11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0" d="100"/>
          <a:sy n="60" d="100"/>
        </p:scale>
        <p:origin x="-3273" y="-75"/>
      </p:cViewPr>
      <p:guideLst>
        <p:guide orient="horz" pos="3097"/>
        <p:guide pos="2113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231" cy="496652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837" y="2"/>
            <a:ext cx="2945231" cy="496652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37EACDA3-7003-4ECD-A000-BB01E8CD9FA6}" type="datetimeFigureOut">
              <a:rPr lang="de-DE" smtClean="0"/>
              <a:t>23.10.2024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386"/>
            <a:ext cx="2945231" cy="496652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837" y="9428386"/>
            <a:ext cx="2945231" cy="496652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67ED2115-20AA-4A87-A0BB-8DDBF09319A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83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231" cy="496652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837" y="2"/>
            <a:ext cx="2945231" cy="496652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8B186591-F6F1-413F-A6F6-EEEE6AE30435}" type="datetimeFigureOut">
              <a:rPr lang="de-DE" smtClean="0"/>
              <a:t>23.10.2024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414" y="4714995"/>
            <a:ext cx="5436853" cy="4466668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386"/>
            <a:ext cx="2945231" cy="496652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837" y="9428386"/>
            <a:ext cx="2945231" cy="496652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A9D8DE88-FD13-476E-B481-8327309485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90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070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070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245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419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12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8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420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118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DE88-FD13-476E-B481-8327309485B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75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microsoft.com/office/2007/relationships/hdphoto" Target="../media/hdphoto2.wdp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St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6521192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saturation sat="70000"/>
                    </a14:imgEffect>
                    <a14:imgEffect>
                      <a14:brightnessContrast bright="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3" t="11152" r="-62" b="14908"/>
          <a:stretch/>
        </p:blipFill>
        <p:spPr>
          <a:xfrm>
            <a:off x="0" y="0"/>
            <a:ext cx="9942653" cy="571278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37220"/>
            <a:ext cx="2447941" cy="8754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D2D3842-D15C-4083-9338-C2DD504A7748}"/>
              </a:ext>
            </a:extLst>
          </p:cNvPr>
          <p:cNvSpPr/>
          <p:nvPr userDrawn="1"/>
        </p:nvSpPr>
        <p:spPr bwMode="auto">
          <a:xfrm>
            <a:off x="1763688" y="2641476"/>
            <a:ext cx="8178965" cy="223224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yriad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8060372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58777" y="1682666"/>
            <a:ext cx="3114054" cy="3643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platzhalter 9"/>
          <p:cNvSpPr>
            <a:spLocks noGrp="1"/>
          </p:cNvSpPr>
          <p:nvPr>
            <p:ph idx="1"/>
          </p:nvPr>
        </p:nvSpPr>
        <p:spPr>
          <a:xfrm>
            <a:off x="3613151" y="1682667"/>
            <a:ext cx="5149327" cy="3643199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5475" indent="-26828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193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69451438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Bildplatzhalter 5"/>
          <p:cNvSpPr>
            <a:spLocks noGrp="1"/>
          </p:cNvSpPr>
          <p:nvPr>
            <p:ph type="pic" sz="quarter" idx="11"/>
          </p:nvPr>
        </p:nvSpPr>
        <p:spPr>
          <a:xfrm>
            <a:off x="6064175" y="168266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64175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5581375" cy="365450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388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1938" defTabSz="892175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5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1357449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210379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5"/>
          <p:cNvSpPr>
            <a:spLocks noGrp="1"/>
          </p:cNvSpPr>
          <p:nvPr>
            <p:ph type="pic" sz="quarter" idx="13"/>
          </p:nvPr>
        </p:nvSpPr>
        <p:spPr>
          <a:xfrm>
            <a:off x="354579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64175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8407401" cy="179078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388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193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2676186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Bildplatzhalter 5"/>
          <p:cNvSpPr>
            <a:spLocks noGrp="1"/>
          </p:cNvSpPr>
          <p:nvPr>
            <p:ph type="pic" sz="quarter" idx="11"/>
          </p:nvPr>
        </p:nvSpPr>
        <p:spPr>
          <a:xfrm>
            <a:off x="2473778" y="3985167"/>
            <a:ext cx="2054003" cy="134194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5"/>
          <p:cNvSpPr>
            <a:spLocks noGrp="1"/>
          </p:cNvSpPr>
          <p:nvPr>
            <p:ph type="pic" sz="quarter" idx="13"/>
          </p:nvPr>
        </p:nvSpPr>
        <p:spPr>
          <a:xfrm>
            <a:off x="354579" y="3985167"/>
            <a:ext cx="2054003" cy="134194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712175" y="3985167"/>
            <a:ext cx="2054003" cy="134194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4"/>
          </p:nvPr>
        </p:nvSpPr>
        <p:spPr>
          <a:xfrm>
            <a:off x="4592977" y="3985167"/>
            <a:ext cx="2054003" cy="134194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8407401" cy="218294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388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730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0844954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210379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5"/>
          <p:cNvSpPr>
            <a:spLocks noGrp="1"/>
          </p:cNvSpPr>
          <p:nvPr>
            <p:ph type="pic" sz="quarter" idx="13"/>
          </p:nvPr>
        </p:nvSpPr>
        <p:spPr>
          <a:xfrm>
            <a:off x="354579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64175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4"/>
          </p:nvPr>
        </p:nvSpPr>
        <p:spPr>
          <a:xfrm>
            <a:off x="3210379" y="1704975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5"/>
          <p:cNvSpPr>
            <a:spLocks noGrp="1"/>
          </p:cNvSpPr>
          <p:nvPr>
            <p:ph type="pic" sz="quarter" idx="15"/>
          </p:nvPr>
        </p:nvSpPr>
        <p:spPr>
          <a:xfrm>
            <a:off x="354579" y="1704975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5"/>
          <p:cNvSpPr>
            <a:spLocks noGrp="1"/>
          </p:cNvSpPr>
          <p:nvPr>
            <p:ph type="pic" sz="quarter" idx="16"/>
          </p:nvPr>
        </p:nvSpPr>
        <p:spPr>
          <a:xfrm>
            <a:off x="6064175" y="1704975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9595714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St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0531894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platzhalter 6"/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07" y="1467000"/>
            <a:ext cx="9144000" cy="4248000"/>
          </a:xfrm>
          <a:prstGeom prst="rect">
            <a:avLst/>
          </a:prstGeom>
        </p:spPr>
      </p:pic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755576" y="364910"/>
            <a:ext cx="2159000" cy="753799"/>
          </a:xfrm>
        </p:spPr>
        <p:txBody>
          <a:bodyPr anchor="ctr">
            <a:normAutofit/>
          </a:bodyPr>
          <a:lstStyle>
            <a:lvl1pPr algn="l">
              <a:defRPr sz="1600" i="1"/>
            </a:lvl1pPr>
          </a:lstStyle>
          <a:p>
            <a:r>
              <a:rPr lang="de-DE" dirty="0"/>
              <a:t>Additional Logo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684293" y="3501835"/>
            <a:ext cx="6458400" cy="307764"/>
          </a:xfrm>
          <a:solidFill>
            <a:schemeClr val="accent3">
              <a:alpha val="90000"/>
            </a:schemeClr>
          </a:solidFill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de-DE" sz="1400" dirty="0">
                <a:solidFill>
                  <a:schemeClr val="bg1"/>
                </a:solidFill>
                <a:latin typeface="+mn-lt"/>
              </a:rPr>
              <a:t>Date | Name, </a:t>
            </a:r>
            <a:r>
              <a:rPr lang="de-DE" sz="1400" dirty="0" err="1">
                <a:solidFill>
                  <a:schemeClr val="bg1"/>
                </a:solidFill>
                <a:latin typeface="+mn-lt"/>
              </a:rPr>
              <a:t>Function</a:t>
            </a:r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5397" y="2505134"/>
            <a:ext cx="6457296" cy="864096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4" y="352718"/>
            <a:ext cx="2141751" cy="7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3801378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9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platzhalter 9"/>
          <p:cNvSpPr>
            <a:spLocks noGrp="1"/>
          </p:cNvSpPr>
          <p:nvPr>
            <p:ph idx="1" hasCustomPrompt="1"/>
          </p:nvPr>
        </p:nvSpPr>
        <p:spPr>
          <a:xfrm>
            <a:off x="358777" y="1778000"/>
            <a:ext cx="8407397" cy="3555999"/>
          </a:xfrm>
          <a:prstGeom prst="rect">
            <a:avLst/>
          </a:prstGeom>
        </p:spPr>
        <p:txBody>
          <a:bodyPr vert="horz" lIns="72000" tIns="45714" rIns="72000" bIns="45714" rtlCol="0">
            <a:normAutofit/>
          </a:bodyPr>
          <a:lstStyle>
            <a:lvl1pPr marL="269875" indent="-269875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25475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&gt;"/>
              <a:tabLst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82663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4143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tabLst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069353" indent="0">
              <a:buNone/>
              <a:defRPr/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1"/>
            <a:endParaRPr lang="de-DE" dirty="0"/>
          </a:p>
        </p:txBody>
      </p:sp>
      <p:sp>
        <p:nvSpPr>
          <p:cNvPr id="19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13748" cy="7558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lnSpc>
                <a:spcPts val="27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9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9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2268017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516216" y="1778000"/>
            <a:ext cx="2249958" cy="354786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9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9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5" name="Gerade Verbindung 14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13748" cy="7558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lnSpc>
                <a:spcPts val="27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17" name="Gerade Verbindung 16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platzhalter 9"/>
          <p:cNvSpPr>
            <a:spLocks noGrp="1"/>
          </p:cNvSpPr>
          <p:nvPr>
            <p:ph idx="11" hasCustomPrompt="1"/>
          </p:nvPr>
        </p:nvSpPr>
        <p:spPr>
          <a:xfrm>
            <a:off x="358777" y="1778000"/>
            <a:ext cx="6013423" cy="3555999"/>
          </a:xfrm>
          <a:prstGeom prst="rect">
            <a:avLst/>
          </a:prstGeom>
        </p:spPr>
        <p:txBody>
          <a:bodyPr vert="horz" lIns="72000" tIns="45714" rIns="72000" bIns="45714" rtlCol="0">
            <a:normAutofit/>
          </a:bodyPr>
          <a:lstStyle>
            <a:lvl1pPr marL="269875" indent="-269875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25475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&gt;"/>
              <a:tabLst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82663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4143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tabLst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069353" indent="0">
              <a:buNone/>
              <a:defRPr/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9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9163934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58777" y="1778000"/>
            <a:ext cx="3114054" cy="354786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9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6" name="Gerade Verbindung 15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13748" cy="7558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lnSpc>
                <a:spcPts val="27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idx="11" hasCustomPrompt="1"/>
          </p:nvPr>
        </p:nvSpPr>
        <p:spPr>
          <a:xfrm>
            <a:off x="3623198" y="1778001"/>
            <a:ext cx="5149327" cy="3555999"/>
          </a:xfrm>
          <a:prstGeom prst="rect">
            <a:avLst/>
          </a:prstGeom>
        </p:spPr>
        <p:txBody>
          <a:bodyPr vert="horz" lIns="72000" tIns="45714" rIns="72000" bIns="45714" rtlCol="0">
            <a:normAutofit/>
          </a:bodyPr>
          <a:lstStyle>
            <a:lvl1pPr marL="269875" indent="-269875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25475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&gt;"/>
              <a:tabLst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82663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4143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tabLst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069353" indent="0">
              <a:buNone/>
              <a:defRPr/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1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9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97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6769642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extplatzhalter 9"/>
          <p:cNvSpPr>
            <a:spLocks noGrp="1"/>
          </p:cNvSpPr>
          <p:nvPr>
            <p:ph idx="1" hasCustomPrompt="1"/>
          </p:nvPr>
        </p:nvSpPr>
        <p:spPr>
          <a:xfrm>
            <a:off x="358777" y="1682667"/>
            <a:ext cx="8407401" cy="364190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85750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52450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&gt;"/>
              <a:tabLst>
                <a:tab pos="720725" algn="l"/>
              </a:tabLst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09625" indent="-27463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0763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069353" indent="0">
              <a:buNone/>
              <a:defRPr/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1"/>
            <a:endParaRPr lang="de-DE" dirty="0"/>
          </a:p>
        </p:txBody>
      </p:sp>
      <p:sp>
        <p:nvSpPr>
          <p:cNvPr id="19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40657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St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5944853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saturation sat="70000"/>
                    </a14:imgEffect>
                    <a14:imgEffect>
                      <a14:brightnessContrast bright="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3" t="11152" r="-62" b="14908"/>
          <a:stretch/>
        </p:blipFill>
        <p:spPr>
          <a:xfrm>
            <a:off x="0" y="0"/>
            <a:ext cx="9942653" cy="571278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37220"/>
            <a:ext cx="2447941" cy="8754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D2D3842-D15C-4083-9338-C2DD504A7748}"/>
              </a:ext>
            </a:extLst>
          </p:cNvPr>
          <p:cNvSpPr/>
          <p:nvPr userDrawn="1"/>
        </p:nvSpPr>
        <p:spPr bwMode="auto">
          <a:xfrm>
            <a:off x="1763688" y="2641476"/>
            <a:ext cx="8178965" cy="223224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yriad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6246238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extplatzhalter 9"/>
          <p:cNvSpPr>
            <a:spLocks noGrp="1"/>
          </p:cNvSpPr>
          <p:nvPr>
            <p:ph idx="1" hasCustomPrompt="1"/>
          </p:nvPr>
        </p:nvSpPr>
        <p:spPr>
          <a:xfrm>
            <a:off x="358777" y="1682667"/>
            <a:ext cx="8407401" cy="364190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85750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52450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&gt;"/>
              <a:tabLst>
                <a:tab pos="720725" algn="l"/>
              </a:tabLst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09625" indent="-27463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0763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 baseline="0"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069353" indent="0">
              <a:buNone/>
              <a:defRPr/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1"/>
            <a:endParaRPr lang="de-DE" dirty="0"/>
          </a:p>
        </p:txBody>
      </p:sp>
      <p:sp>
        <p:nvSpPr>
          <p:cNvPr id="19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7623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3164718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-1307" y="1467000"/>
            <a:ext cx="9144000" cy="4248000"/>
          </a:xfrm>
          <a:solidFill>
            <a:schemeClr val="tx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755576" y="364910"/>
            <a:ext cx="2159000" cy="753799"/>
          </a:xfrm>
        </p:spPr>
        <p:txBody>
          <a:bodyPr anchor="ctr">
            <a:normAutofit/>
          </a:bodyPr>
          <a:lstStyle>
            <a:lvl1pPr algn="l">
              <a:defRPr sz="1600" i="1"/>
            </a:lvl1pPr>
          </a:lstStyle>
          <a:p>
            <a:r>
              <a:rPr lang="de-DE" dirty="0"/>
              <a:t>Additional Logo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684293" y="3501835"/>
            <a:ext cx="6458400" cy="307764"/>
          </a:xfrm>
          <a:solidFill>
            <a:schemeClr val="accent3">
              <a:alpha val="90000"/>
            </a:schemeClr>
          </a:solidFill>
        </p:spPr>
        <p:txBody>
          <a:bodyPr wrap="square">
            <a:spAutoFit/>
          </a:bodyPr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 sz="1400" dirty="0">
                <a:solidFill>
                  <a:schemeClr val="bg1"/>
                </a:solidFill>
                <a:latin typeface="+mn-lt"/>
              </a:rPr>
              <a:t>Date | Name, </a:t>
            </a:r>
            <a:r>
              <a:rPr lang="de-DE" sz="1400" dirty="0" err="1">
                <a:solidFill>
                  <a:schemeClr val="bg1"/>
                </a:solidFill>
                <a:latin typeface="+mn-lt"/>
              </a:rPr>
              <a:t>Function</a:t>
            </a:r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5397" y="2505134"/>
            <a:ext cx="6457296" cy="864096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4" y="352718"/>
            <a:ext cx="2141751" cy="7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2942306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F27970FC-F5B8-42FE-ADBF-C7C95EC3E6DF}"/>
              </a:ext>
            </a:extLst>
          </p:cNvPr>
          <p:cNvSpPr/>
          <p:nvPr userDrawn="1"/>
        </p:nvSpPr>
        <p:spPr>
          <a:xfrm>
            <a:off x="0" y="0"/>
            <a:ext cx="9144000" cy="1026942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de-DE" b="1" kern="0" dirty="0">
              <a:latin typeface="Myriad Pro Black" panose="020B0803030403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9"/>
          <a:stretch/>
        </p:blipFill>
        <p:spPr>
          <a:xfrm>
            <a:off x="7884368" y="209905"/>
            <a:ext cx="867738" cy="24092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286769" y="286894"/>
            <a:ext cx="30610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Qualitäts-Schleifmittel</a:t>
            </a:r>
            <a:r>
              <a:rPr lang="de-DE" sz="800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Made in Germany</a:t>
            </a:r>
          </a:p>
        </p:txBody>
      </p:sp>
      <p:cxnSp>
        <p:nvCxnSpPr>
          <p:cNvPr id="16" name="Gerader Verbinder 30">
            <a:extLst>
              <a:ext uri="{FF2B5EF4-FFF2-40B4-BE49-F238E27FC236}">
                <a16:creationId xmlns:a16="http://schemas.microsoft.com/office/drawing/2014/main" id="{7DCCE7E8-8C75-4FA1-9A22-3085CEEAA42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90222" y="523440"/>
            <a:ext cx="83759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563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hne_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0594049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7970FC-F5B8-42FE-ADBF-C7C95EC3E6DF}"/>
              </a:ext>
            </a:extLst>
          </p:cNvPr>
          <p:cNvSpPr/>
          <p:nvPr userDrawn="1"/>
        </p:nvSpPr>
        <p:spPr>
          <a:xfrm>
            <a:off x="0" y="0"/>
            <a:ext cx="9144000" cy="1026942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de-DE" b="1" kern="0" dirty="0">
              <a:latin typeface="Myriad Pro Black" panose="020B0803030403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9"/>
          <a:stretch/>
        </p:blipFill>
        <p:spPr>
          <a:xfrm>
            <a:off x="7884368" y="209905"/>
            <a:ext cx="867738" cy="24092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286769" y="286894"/>
            <a:ext cx="30610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Qualitäts-Schleifmittel</a:t>
            </a:r>
            <a:r>
              <a:rPr lang="de-DE" sz="800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Made in Germany</a:t>
            </a:r>
          </a:p>
        </p:txBody>
      </p:sp>
      <p:cxnSp>
        <p:nvCxnSpPr>
          <p:cNvPr id="16" name="Gerader Verbinder 30">
            <a:extLst>
              <a:ext uri="{FF2B5EF4-FFF2-40B4-BE49-F238E27FC236}">
                <a16:creationId xmlns:a16="http://schemas.microsoft.com/office/drawing/2014/main" id="{7DCCE7E8-8C75-4FA1-9A22-3085CEEAA42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90222" y="523440"/>
            <a:ext cx="83759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6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9904571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358775" y="1682750"/>
            <a:ext cx="8407400" cy="36417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6367925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8407401" cy="365450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68288" indent="-268288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30238" indent="-269875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&gt;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92175" indent="-268288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68400" indent="-268288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9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1278165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516216" y="1682666"/>
            <a:ext cx="2249958" cy="3643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6013423" cy="365450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388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tabLst>
                <a:tab pos="627063" algn="l"/>
              </a:tabLs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828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38092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5652120" y="1682666"/>
            <a:ext cx="3114054" cy="3643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5149327" cy="365450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2300" indent="-265113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tabLst>
                <a:tab pos="627063" algn="l"/>
              </a:tabLs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193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650645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58777" y="1682666"/>
            <a:ext cx="3114054" cy="3643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platzhalter 9"/>
          <p:cNvSpPr>
            <a:spLocks noGrp="1"/>
          </p:cNvSpPr>
          <p:nvPr>
            <p:ph idx="1"/>
          </p:nvPr>
        </p:nvSpPr>
        <p:spPr>
          <a:xfrm>
            <a:off x="3613151" y="1682667"/>
            <a:ext cx="5149327" cy="3643199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5475" indent="-26828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193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5727532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-1307" y="1467000"/>
            <a:ext cx="9144000" cy="4248000"/>
          </a:xfrm>
          <a:solidFill>
            <a:schemeClr val="tx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755576" y="364910"/>
            <a:ext cx="2159000" cy="753799"/>
          </a:xfrm>
        </p:spPr>
        <p:txBody>
          <a:bodyPr anchor="ctr">
            <a:normAutofit/>
          </a:bodyPr>
          <a:lstStyle>
            <a:lvl1pPr algn="l">
              <a:defRPr sz="1600" i="1"/>
            </a:lvl1pPr>
          </a:lstStyle>
          <a:p>
            <a:r>
              <a:rPr lang="de-DE" dirty="0"/>
              <a:t>Additional Logo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684293" y="3501835"/>
            <a:ext cx="6458400" cy="307764"/>
          </a:xfrm>
          <a:solidFill>
            <a:schemeClr val="accent3">
              <a:alpha val="90000"/>
            </a:schemeClr>
          </a:solidFill>
        </p:spPr>
        <p:txBody>
          <a:bodyPr wrap="square">
            <a:spAutoFit/>
          </a:bodyPr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 sz="1400" dirty="0">
                <a:solidFill>
                  <a:schemeClr val="bg1"/>
                </a:solidFill>
                <a:latin typeface="+mn-lt"/>
              </a:rPr>
              <a:t>Date | Name, </a:t>
            </a:r>
            <a:r>
              <a:rPr lang="de-DE" sz="1400" dirty="0" err="1">
                <a:solidFill>
                  <a:schemeClr val="bg1"/>
                </a:solidFill>
                <a:latin typeface="+mn-lt"/>
              </a:rPr>
              <a:t>Function</a:t>
            </a:r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5397" y="2505134"/>
            <a:ext cx="6457296" cy="864096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4" y="352718"/>
            <a:ext cx="2141751" cy="7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726752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Bildplatzhalter 5"/>
          <p:cNvSpPr>
            <a:spLocks noGrp="1"/>
          </p:cNvSpPr>
          <p:nvPr>
            <p:ph type="pic" sz="quarter" idx="11"/>
          </p:nvPr>
        </p:nvSpPr>
        <p:spPr>
          <a:xfrm>
            <a:off x="6064175" y="168266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64175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5581375" cy="365450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388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1938" defTabSz="892175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8425920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210379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5"/>
          <p:cNvSpPr>
            <a:spLocks noGrp="1"/>
          </p:cNvSpPr>
          <p:nvPr>
            <p:ph type="pic" sz="quarter" idx="13"/>
          </p:nvPr>
        </p:nvSpPr>
        <p:spPr>
          <a:xfrm>
            <a:off x="354579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64175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8407401" cy="179078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388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193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6213427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Bildplatzhalter 5"/>
          <p:cNvSpPr>
            <a:spLocks noGrp="1"/>
          </p:cNvSpPr>
          <p:nvPr>
            <p:ph type="pic" sz="quarter" idx="11"/>
          </p:nvPr>
        </p:nvSpPr>
        <p:spPr>
          <a:xfrm>
            <a:off x="2473778" y="3985167"/>
            <a:ext cx="2054003" cy="134194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5"/>
          <p:cNvSpPr>
            <a:spLocks noGrp="1"/>
          </p:cNvSpPr>
          <p:nvPr>
            <p:ph type="pic" sz="quarter" idx="13"/>
          </p:nvPr>
        </p:nvSpPr>
        <p:spPr>
          <a:xfrm>
            <a:off x="354579" y="3985167"/>
            <a:ext cx="2054003" cy="134194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712175" y="3985167"/>
            <a:ext cx="2054003" cy="134194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4"/>
          </p:nvPr>
        </p:nvSpPr>
        <p:spPr>
          <a:xfrm>
            <a:off x="4592977" y="3985167"/>
            <a:ext cx="2054003" cy="134194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8407401" cy="218294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388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730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1464783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210379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5"/>
          <p:cNvSpPr>
            <a:spLocks noGrp="1"/>
          </p:cNvSpPr>
          <p:nvPr>
            <p:ph type="pic" sz="quarter" idx="13"/>
          </p:nvPr>
        </p:nvSpPr>
        <p:spPr>
          <a:xfrm>
            <a:off x="354579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64175" y="3563117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4"/>
          </p:nvPr>
        </p:nvSpPr>
        <p:spPr>
          <a:xfrm>
            <a:off x="3210379" y="1704975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5"/>
          <p:cNvSpPr>
            <a:spLocks noGrp="1"/>
          </p:cNvSpPr>
          <p:nvPr>
            <p:ph type="pic" sz="quarter" idx="15"/>
          </p:nvPr>
        </p:nvSpPr>
        <p:spPr>
          <a:xfrm>
            <a:off x="354579" y="1704975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5"/>
          <p:cNvSpPr>
            <a:spLocks noGrp="1"/>
          </p:cNvSpPr>
          <p:nvPr>
            <p:ph type="pic" sz="quarter" idx="16"/>
          </p:nvPr>
        </p:nvSpPr>
        <p:spPr>
          <a:xfrm>
            <a:off x="6064175" y="1704975"/>
            <a:ext cx="2700000" cy="1764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596095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6161880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F27970FC-F5B8-42FE-ADBF-C7C95EC3E6DF}"/>
              </a:ext>
            </a:extLst>
          </p:cNvPr>
          <p:cNvSpPr/>
          <p:nvPr userDrawn="1"/>
        </p:nvSpPr>
        <p:spPr>
          <a:xfrm>
            <a:off x="0" y="0"/>
            <a:ext cx="9144000" cy="1026942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de-DE" b="1" kern="0" dirty="0">
              <a:latin typeface="Myriad Pro Black" panose="020B0803030403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9"/>
          <a:stretch/>
        </p:blipFill>
        <p:spPr>
          <a:xfrm>
            <a:off x="7884368" y="209905"/>
            <a:ext cx="867738" cy="24092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286769" y="286894"/>
            <a:ext cx="30610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Qualitäts-Schleifmittel</a:t>
            </a:r>
            <a:r>
              <a:rPr lang="de-DE" sz="800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Made in Germany</a:t>
            </a:r>
          </a:p>
        </p:txBody>
      </p:sp>
      <p:cxnSp>
        <p:nvCxnSpPr>
          <p:cNvPr id="16" name="Gerader Verbinder 30">
            <a:extLst>
              <a:ext uri="{FF2B5EF4-FFF2-40B4-BE49-F238E27FC236}">
                <a16:creationId xmlns:a16="http://schemas.microsoft.com/office/drawing/2014/main" id="{7DCCE7E8-8C75-4FA1-9A22-3085CEEAA42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90222" y="523440"/>
            <a:ext cx="83759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43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hne_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1982232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7970FC-F5B8-42FE-ADBF-C7C95EC3E6DF}"/>
              </a:ext>
            </a:extLst>
          </p:cNvPr>
          <p:cNvSpPr/>
          <p:nvPr userDrawn="1"/>
        </p:nvSpPr>
        <p:spPr>
          <a:xfrm>
            <a:off x="0" y="0"/>
            <a:ext cx="9144000" cy="1026942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de-DE" b="1" kern="0" dirty="0">
              <a:latin typeface="Myriad Pro Black" panose="020B0803030403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9"/>
          <a:stretch/>
        </p:blipFill>
        <p:spPr>
          <a:xfrm>
            <a:off x="7884368" y="209905"/>
            <a:ext cx="867738" cy="24092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286769" y="286894"/>
            <a:ext cx="30610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Qualitäts-Schleifmittel</a:t>
            </a:r>
            <a:r>
              <a:rPr lang="de-DE" sz="800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Made in Germany</a:t>
            </a:r>
          </a:p>
        </p:txBody>
      </p:sp>
      <p:cxnSp>
        <p:nvCxnSpPr>
          <p:cNvPr id="16" name="Gerader Verbinder 30">
            <a:extLst>
              <a:ext uri="{FF2B5EF4-FFF2-40B4-BE49-F238E27FC236}">
                <a16:creationId xmlns:a16="http://schemas.microsoft.com/office/drawing/2014/main" id="{7DCCE7E8-8C75-4FA1-9A22-3085CEEAA42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90222" y="523440"/>
            <a:ext cx="83759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00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9726233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358775" y="1682750"/>
            <a:ext cx="8407400" cy="36417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8037028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8407401" cy="365450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68288" indent="-268288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 3" panose="05040102010807070707" pitchFamily="18" charset="2"/>
              <a:buChar char="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30238" indent="-269875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&gt;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92175" indent="-268288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68400" indent="-268288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9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10" name="Gerade Verbindung 9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4133614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516216" y="1682666"/>
            <a:ext cx="2249958" cy="3643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6013423" cy="365450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3888" indent="-2667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tabLst>
                <a:tab pos="627063" algn="l"/>
              </a:tabLs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828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878876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16" imgH="216" progId="TCLayout.ActiveDocument.1">
                  <p:embed/>
                </p:oleObj>
              </mc:Choice>
              <mc:Fallback>
                <p:oleObj name="think-cell Folie" r:id="rId3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5652120" y="1682666"/>
            <a:ext cx="3114054" cy="3643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477389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8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AF243C8-7A6D-49E9-BD6D-C8C89C06A20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Titelplatzhalter 5"/>
          <p:cNvSpPr>
            <a:spLocks noGrp="1"/>
          </p:cNvSpPr>
          <p:nvPr>
            <p:ph type="title" hasCustomPrompt="1"/>
          </p:nvPr>
        </p:nvSpPr>
        <p:spPr>
          <a:xfrm>
            <a:off x="358777" y="907880"/>
            <a:ext cx="8407397" cy="73042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Sub-Title</a:t>
            </a:r>
          </a:p>
        </p:txBody>
      </p:sp>
      <p:cxnSp>
        <p:nvCxnSpPr>
          <p:cNvPr id="22" name="Gerade Verbindung 21"/>
          <p:cNvCxnSpPr/>
          <p:nvPr userDrawn="1"/>
        </p:nvCxnSpPr>
        <p:spPr bwMode="auto">
          <a:xfrm>
            <a:off x="358777" y="886872"/>
            <a:ext cx="84074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 userDrawn="1"/>
        </p:nvCxnSpPr>
        <p:spPr bwMode="auto">
          <a:xfrm>
            <a:off x="358777" y="5422183"/>
            <a:ext cx="840740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platzhalter 9"/>
          <p:cNvSpPr>
            <a:spLocks noGrp="1"/>
          </p:cNvSpPr>
          <p:nvPr>
            <p:ph idx="1"/>
          </p:nvPr>
        </p:nvSpPr>
        <p:spPr>
          <a:xfrm>
            <a:off x="358777" y="1682667"/>
            <a:ext cx="5149327" cy="365450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1950" indent="-3619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Wingdings 3" panose="05040102010807070707" pitchFamily="18" charset="2"/>
              <a:buChar char=""/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22300" indent="-265113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&gt;"/>
              <a:tabLst>
                <a:tab pos="627063" algn="l"/>
              </a:tabLst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892175" indent="-261938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tabLst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6" y="206732"/>
            <a:ext cx="1403650" cy="5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8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1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ags" Target="../tags/tag2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ags" Target="../tags/tag23.xml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oleObject" Target="../embeddings/oleObject22.bin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247677650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8" imgW="216" imgH="216" progId="TCLayout.ActiveDocument.1">
                  <p:embed/>
                </p:oleObj>
              </mc:Choice>
              <mc:Fallback>
                <p:oleObj name="think-cell Folie" r:id="rId18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platzhalter 5"/>
          <p:cNvSpPr>
            <a:spLocks noGrp="1"/>
          </p:cNvSpPr>
          <p:nvPr>
            <p:ph type="title"/>
          </p:nvPr>
        </p:nvSpPr>
        <p:spPr>
          <a:xfrm>
            <a:off x="364600" y="903421"/>
            <a:ext cx="8401574" cy="66386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358777" y="1647825"/>
            <a:ext cx="8412163" cy="345757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55" r:id="rId2"/>
    <p:sldLayoutId id="2147483721" r:id="rId3"/>
    <p:sldLayoutId id="2147483712" r:id="rId4"/>
    <p:sldLayoutId id="2147483723" r:id="rId5"/>
    <p:sldLayoutId id="2147483722" r:id="rId6"/>
    <p:sldLayoutId id="2147483714" r:id="rId7"/>
    <p:sldLayoutId id="2147483713" r:id="rId8"/>
    <p:sldLayoutId id="2147483717" r:id="rId9"/>
    <p:sldLayoutId id="2147483719" r:id="rId10"/>
    <p:sldLayoutId id="2147483715" r:id="rId11"/>
    <p:sldLayoutId id="2147483716" r:id="rId12"/>
    <p:sldLayoutId id="2147483718" r:id="rId13"/>
    <p:sldLayoutId id="2147483720" r:id="rId14"/>
    <p:sldLayoutId id="2147483710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5pPr>
      <a:lvl6pPr marL="267339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53467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80201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06935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rgbClr val="E61300"/>
        </a:buClr>
        <a:buSzPct val="100000"/>
        <a:buFont typeface="Arial" panose="020B0604020202020204" pitchFamily="34" charset="0"/>
        <a:buNone/>
        <a:defRPr lang="de-DE" sz="180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285750" indent="-285750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SzPct val="70000"/>
        <a:buFont typeface="Arial" panose="020B0604020202020204" pitchFamily="34" charset="0"/>
        <a:buChar char="•"/>
        <a:defRPr lang="de-DE" sz="1800" baseline="0" dirty="0" smtClean="0">
          <a:solidFill>
            <a:schemeClr val="tx1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2pPr>
      <a:lvl3pPr marL="285750" indent="-285750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3" panose="05040102010807070707" pitchFamily="18" charset="2"/>
        <a:buChar char=""/>
        <a:defRPr lang="de-DE" sz="1800" i="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536575" indent="-268288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Arial" panose="020B0604020202020204" pitchFamily="34" charset="0"/>
        <a:buChar char="&gt;"/>
        <a:tabLst>
          <a:tab pos="539750" algn="l"/>
        </a:tabLst>
        <a:defRPr lang="de-DE" sz="1800" i="0" baseline="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825500" indent="-285750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rgbClr val="E61300"/>
        </a:buClr>
        <a:buSzPct val="100000"/>
        <a:buFont typeface="Arial" panose="020B0604020202020204" pitchFamily="34" charset="0"/>
        <a:buChar char="&gt;"/>
        <a:defRPr lang="de-DE" sz="1800" baseline="0" dirty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73150" indent="-26670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>
          <a:srgbClr val="C00000"/>
        </a:buClr>
        <a:buSzPct val="100000"/>
        <a:buFont typeface="Arial" panose="020B0604020202020204" pitchFamily="34" charset="0"/>
        <a:buChar char="&gt;"/>
        <a:defRPr sz="1800">
          <a:solidFill>
            <a:schemeClr val="tx1"/>
          </a:solidFill>
          <a:latin typeface="+mn-lt"/>
        </a:defRPr>
      </a:lvl6pPr>
      <a:lvl7pPr marL="1737698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7pPr>
      <a:lvl8pPr marL="2005037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8pPr>
      <a:lvl9pPr marL="2272375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7339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4676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02015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69352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36691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04028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71367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38705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38016598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216" imgH="216" progId="TCLayout.ActiveDocument.1">
                  <p:embed/>
                </p:oleObj>
              </mc:Choice>
              <mc:Fallback>
                <p:oleObj name="think-cell Folie" r:id="rId7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platzhalter 5"/>
          <p:cNvSpPr>
            <a:spLocks noGrp="1"/>
          </p:cNvSpPr>
          <p:nvPr>
            <p:ph type="title"/>
          </p:nvPr>
        </p:nvSpPr>
        <p:spPr>
          <a:xfrm>
            <a:off x="364600" y="903421"/>
            <a:ext cx="8401574" cy="66386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358777" y="1647825"/>
            <a:ext cx="8412163" cy="345757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58777" y="5457546"/>
            <a:ext cx="8081962" cy="185610"/>
          </a:xfrm>
          <a:prstGeom prst="rect">
            <a:avLst/>
          </a:prstGeom>
        </p:spPr>
        <p:txBody>
          <a:bodyPr vert="horz" lIns="0" tIns="0" rIns="91429" bIns="45714" rtlCol="0" anchor="t"/>
          <a:lstStyle>
            <a:lvl1pPr algn="l">
              <a:defRPr sz="900" b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Parameters in grinding processes | 2020 | Copyright by VSM 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32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5pPr>
      <a:lvl6pPr marL="267339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53467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80201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06935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300"/>
        </a:spcAft>
        <a:buClr>
          <a:srgbClr val="E61300"/>
        </a:buClr>
        <a:buSzPct val="100000"/>
        <a:buFont typeface="Arial" panose="020B0604020202020204" pitchFamily="34" charset="0"/>
        <a:buNone/>
        <a:defRPr lang="de-DE" sz="180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285750" indent="-285750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SzPct val="70000"/>
        <a:buFont typeface="Arial" panose="020B0604020202020204" pitchFamily="34" charset="0"/>
        <a:buChar char="•"/>
        <a:defRPr lang="de-DE" sz="1800" baseline="0" dirty="0" smtClean="0">
          <a:solidFill>
            <a:schemeClr val="tx1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2pPr>
      <a:lvl3pPr marL="269875" indent="-269875" algn="l" rtl="0" eaLnBrk="1" fontAlgn="base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2"/>
        </a:buClr>
        <a:buSzPct val="100000"/>
        <a:buFont typeface="Wingdings 3" panose="05040102010807070707" pitchFamily="18" charset="2"/>
        <a:buChar char=""/>
        <a:defRPr lang="de-DE" sz="1800" i="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536575" indent="-268288" algn="l" rtl="0" eaLnBrk="1" fontAlgn="base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2"/>
        </a:buClr>
        <a:buSzPct val="100000"/>
        <a:buFont typeface="Arial" panose="020B0604020202020204" pitchFamily="34" charset="0"/>
        <a:buChar char="&gt;"/>
        <a:tabLst>
          <a:tab pos="539750" algn="l"/>
        </a:tabLst>
        <a:defRPr lang="de-DE" sz="1800" i="0" baseline="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803275" indent="-263525" algn="l" rtl="0" eaLnBrk="1" fontAlgn="base" hangingPunct="1">
        <a:lnSpc>
          <a:spcPct val="100000"/>
        </a:lnSpc>
        <a:spcBef>
          <a:spcPts val="0"/>
        </a:spcBef>
        <a:spcAft>
          <a:spcPts val="300"/>
        </a:spcAft>
        <a:buClr>
          <a:srgbClr val="E61300"/>
        </a:buClr>
        <a:buSzPct val="100000"/>
        <a:buFont typeface="Arial" panose="020B0604020202020204" pitchFamily="34" charset="0"/>
        <a:buChar char="&gt;"/>
        <a:defRPr lang="de-DE" sz="1800" baseline="0" dirty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73150" indent="-26670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>
          <a:srgbClr val="C00000"/>
        </a:buClr>
        <a:buSzPct val="100000"/>
        <a:buFont typeface="Arial" panose="020B0604020202020204" pitchFamily="34" charset="0"/>
        <a:buChar char="&gt;"/>
        <a:defRPr sz="1800">
          <a:solidFill>
            <a:schemeClr val="tx1"/>
          </a:solidFill>
          <a:latin typeface="+mn-lt"/>
        </a:defRPr>
      </a:lvl6pPr>
      <a:lvl7pPr marL="1737698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7pPr>
      <a:lvl8pPr marL="2005037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8pPr>
      <a:lvl9pPr marL="2272375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7339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4676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02015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69352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36691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04028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71367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38705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867480793"/>
              </p:ext>
            </p:extLst>
          </p:nvPr>
        </p:nvGraphicFramePr>
        <p:xfrm>
          <a:off x="1360" y="1202"/>
          <a:ext cx="1357" cy="1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9" imgW="216" imgH="216" progId="TCLayout.ActiveDocument.1">
                  <p:embed/>
                </p:oleObj>
              </mc:Choice>
              <mc:Fallback>
                <p:oleObj name="think-cell Folie" r:id="rId19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60" y="1202"/>
                        <a:ext cx="1357" cy="1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41DC0013-F56C-4139-8B31-E41ED3106491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 fontAlgn="t">
              <a:buClr>
                <a:srgbClr val="CD0529"/>
              </a:buClr>
              <a:buFontTx/>
              <a:buNone/>
            </a:pPr>
            <a:endParaRPr lang="de-DE" sz="2400" b="1" i="0" kern="0" baseline="0" dirty="0">
              <a:latin typeface="Calibri" panose="020F0502020204030204" pitchFamily="34" charset="0"/>
              <a:ea typeface="Verdana" panose="020B060403050404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Titelplatzhalter 5"/>
          <p:cNvSpPr>
            <a:spLocks noGrp="1"/>
          </p:cNvSpPr>
          <p:nvPr>
            <p:ph type="title"/>
          </p:nvPr>
        </p:nvSpPr>
        <p:spPr>
          <a:xfrm>
            <a:off x="364600" y="903421"/>
            <a:ext cx="8401574" cy="66386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t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358777" y="1647825"/>
            <a:ext cx="8412163" cy="345757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9017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5pPr>
      <a:lvl6pPr marL="267339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53467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80201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06935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rgbClr val="E61300"/>
        </a:buClr>
        <a:buSzPct val="100000"/>
        <a:buFont typeface="Arial" panose="020B0604020202020204" pitchFamily="34" charset="0"/>
        <a:buNone/>
        <a:defRPr lang="de-DE" sz="180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285750" indent="-285750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SzPct val="70000"/>
        <a:buFont typeface="Arial" panose="020B0604020202020204" pitchFamily="34" charset="0"/>
        <a:buChar char="•"/>
        <a:defRPr lang="de-DE" sz="1800" baseline="0" dirty="0" smtClean="0">
          <a:solidFill>
            <a:schemeClr val="tx1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2pPr>
      <a:lvl3pPr marL="285750" indent="-285750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3" panose="05040102010807070707" pitchFamily="18" charset="2"/>
        <a:buChar char=""/>
        <a:defRPr lang="de-DE" sz="1800" i="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536575" indent="-268288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Arial" panose="020B0604020202020204" pitchFamily="34" charset="0"/>
        <a:buChar char="&gt;"/>
        <a:tabLst>
          <a:tab pos="539750" algn="l"/>
        </a:tabLst>
        <a:defRPr lang="de-DE" sz="1800" i="0" baseline="0" dirty="0" smtClean="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825500" indent="-285750" algn="l" rtl="0" eaLnBrk="1" fontAlgn="base" hangingPunct="1">
        <a:lnSpc>
          <a:spcPct val="100000"/>
        </a:lnSpc>
        <a:spcBef>
          <a:spcPts val="0"/>
        </a:spcBef>
        <a:spcAft>
          <a:spcPts val="600"/>
        </a:spcAft>
        <a:buClr>
          <a:srgbClr val="E61300"/>
        </a:buClr>
        <a:buSzPct val="100000"/>
        <a:buFont typeface="Arial" panose="020B0604020202020204" pitchFamily="34" charset="0"/>
        <a:buChar char="&gt;"/>
        <a:defRPr lang="de-DE" sz="1800" baseline="0" dirty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73150" indent="-26670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>
          <a:srgbClr val="C00000"/>
        </a:buClr>
        <a:buSzPct val="100000"/>
        <a:buFont typeface="Arial" panose="020B0604020202020204" pitchFamily="34" charset="0"/>
        <a:buChar char="&gt;"/>
        <a:defRPr sz="1800">
          <a:solidFill>
            <a:schemeClr val="tx1"/>
          </a:solidFill>
          <a:latin typeface="+mn-lt"/>
        </a:defRPr>
      </a:lvl6pPr>
      <a:lvl7pPr marL="1737698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7pPr>
      <a:lvl8pPr marL="2005037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8pPr>
      <a:lvl9pPr marL="2272375" indent="-133669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7339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4676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02015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69352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36691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04028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71367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38705" algn="l" defTabSz="5346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5" Type="http://schemas.openxmlformats.org/officeDocument/2006/relationships/image" Target="../media/image63.jpeg"/><Relationship Id="rId4" Type="http://schemas.openxmlformats.org/officeDocument/2006/relationships/slide" Target="slide20.xml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5" Type="http://schemas.openxmlformats.org/officeDocument/2006/relationships/image" Target="../media/image67.jpeg"/><Relationship Id="rId4" Type="http://schemas.openxmlformats.org/officeDocument/2006/relationships/slide" Target="slide21.xml"/><Relationship Id="rId9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0.jpg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oleObject" Target="../embeddings/oleObject4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slide" Target="slide10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77.png"/><Relationship Id="rId5" Type="http://schemas.openxmlformats.org/officeDocument/2006/relationships/image" Target="../media/image75.emf"/><Relationship Id="rId4" Type="http://schemas.openxmlformats.org/officeDocument/2006/relationships/oleObject" Target="../embeddings/oleObject4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1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81.jpg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84.jpeg"/><Relationship Id="rId9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Relationship Id="rId6" Type="http://schemas.openxmlformats.org/officeDocument/2006/relationships/image" Target="../media/image1.e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5" Type="http://schemas.openxmlformats.org/officeDocument/2006/relationships/slide" Target="slide10.xml"/><Relationship Id="rId4" Type="http://schemas.openxmlformats.org/officeDocument/2006/relationships/image" Target="../media/image8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4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iff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6" Type="http://schemas.openxmlformats.org/officeDocument/2006/relationships/image" Target="../media/image6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platzhalter 5">
            <a:extLst>
              <a:ext uri="{FF2B5EF4-FFF2-40B4-BE49-F238E27FC236}">
                <a16:creationId xmlns:a16="http://schemas.microsoft.com/office/drawing/2014/main" id="{4E50071D-BF7B-4EF3-A8CF-4C1AC96978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15510" r="5922" b="20074"/>
          <a:stretch/>
        </p:blipFill>
        <p:spPr>
          <a:xfrm>
            <a:off x="0" y="973777"/>
            <a:ext cx="9147175" cy="4741223"/>
          </a:xfrm>
          <a:prstGeom prst="rect">
            <a:avLst/>
          </a:prstGeom>
        </p:spPr>
      </p:pic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7A7A976-0C82-40D1-92FD-DB1B25C4CF7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7A7A976-0C82-40D1-92FD-DB1B25C4C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0954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b="0" dirty="0"/>
              <a:t>VSM - Wysokiej jakości materiały ścierne nasypowe</a:t>
            </a:r>
            <a:r>
              <a:rPr lang="de-DE" sz="2000" kern="0" dirty="0">
                <a:solidFill>
                  <a:srgbClr val="505050"/>
                </a:solidFill>
              </a:rPr>
              <a:t> </a:t>
            </a:r>
            <a:endParaRPr lang="de-DE" sz="2000" kern="0" dirty="0"/>
          </a:p>
        </p:txBody>
      </p:sp>
    </p:spTree>
    <p:extLst>
      <p:ext uri="{BB962C8B-B14F-4D97-AF65-F5344CB8AC3E}">
        <p14:creationId xmlns:p14="http://schemas.microsoft.com/office/powerpoint/2010/main" val="29512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95172" cy="4503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000" kern="0" dirty="0">
                <a:solidFill>
                  <a:srgbClr val="505050"/>
                </a:solidFill>
              </a:rPr>
              <a:t>160</a:t>
            </a:r>
            <a:r>
              <a:rPr lang="en-US" sz="2000" kern="0" dirty="0">
                <a:solidFill>
                  <a:srgbClr val="505050"/>
                </a:solidFill>
              </a:rPr>
              <a:t> </a:t>
            </a:r>
            <a:r>
              <a:rPr lang="pl-PL" sz="2000" kern="0" dirty="0">
                <a:solidFill>
                  <a:srgbClr val="505050"/>
                </a:solidFill>
              </a:rPr>
              <a:t>lat innowacji produkcyjnych</a:t>
            </a:r>
            <a:r>
              <a:rPr lang="en-US" sz="2000" kern="0" dirty="0">
                <a:solidFill>
                  <a:srgbClr val="505050"/>
                </a:solidFill>
              </a:rPr>
              <a:t>. Made by VSM.</a:t>
            </a:r>
            <a:endParaRPr lang="de-DE" sz="2000" kern="0" dirty="0"/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539552" y="3217540"/>
            <a:ext cx="7344816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CD0429"/>
            </a:solidFill>
            <a:prstDash val="solid"/>
            <a:round/>
            <a:headEnd type="oval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/>
          <p:nvPr/>
        </p:nvCxnSpPr>
        <p:spPr bwMode="auto">
          <a:xfrm>
            <a:off x="7854961" y="3217540"/>
            <a:ext cx="1289039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CD0429"/>
            </a:solidFill>
            <a:prstDash val="sysDash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2" name="Grafik 4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75" y="1741473"/>
            <a:ext cx="1296325" cy="1296325"/>
          </a:xfrm>
          <a:prstGeom prst="rect">
            <a:avLst/>
          </a:prstGeom>
        </p:spPr>
      </p:pic>
      <p:pic>
        <p:nvPicPr>
          <p:cNvPr id="43" name="Grafik 4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182" y="3261121"/>
            <a:ext cx="1638493" cy="1638493"/>
          </a:xfrm>
          <a:prstGeom prst="rect">
            <a:avLst/>
          </a:prstGeom>
        </p:spPr>
      </p:pic>
      <p:pic>
        <p:nvPicPr>
          <p:cNvPr id="44" name="Grafik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35686"/>
            <a:ext cx="1432360" cy="1432360"/>
          </a:xfrm>
          <a:prstGeom prst="rect">
            <a:avLst/>
          </a:prstGeom>
        </p:spPr>
      </p:pic>
      <p:pic>
        <p:nvPicPr>
          <p:cNvPr id="45" name="Grafik 4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6" b="11398"/>
          <a:stretch/>
        </p:blipFill>
        <p:spPr>
          <a:xfrm>
            <a:off x="2564818" y="1604422"/>
            <a:ext cx="1406880" cy="1433375"/>
          </a:xfrm>
          <a:prstGeom prst="rect">
            <a:avLst/>
          </a:prstGeom>
        </p:spPr>
      </p:pic>
      <p:cxnSp>
        <p:nvCxnSpPr>
          <p:cNvPr id="46" name="Gerade Verbindung 45"/>
          <p:cNvCxnSpPr/>
          <p:nvPr/>
        </p:nvCxnSpPr>
        <p:spPr bwMode="auto">
          <a:xfrm flipV="1">
            <a:off x="1899904" y="3229927"/>
            <a:ext cx="0" cy="5514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05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feld 46"/>
          <p:cNvSpPr txBox="1"/>
          <p:nvPr/>
        </p:nvSpPr>
        <p:spPr>
          <a:xfrm>
            <a:off x="1758595" y="3817488"/>
            <a:ext cx="1993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1978</a:t>
            </a:r>
          </a:p>
          <a:p>
            <a:pPr lvl="0"/>
            <a: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VSM COMPACTGRAIN</a:t>
            </a:r>
          </a:p>
          <a:p>
            <a:pPr lvl="0"/>
            <a:r>
              <a:rPr lang="en-US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KK718X </a:t>
            </a:r>
            <a:r>
              <a:rPr lang="pl-PL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jest najstarszym materiałem kompaktowym</a:t>
            </a:r>
            <a:r>
              <a:rPr lang="en-US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bardzo dobra wydajność i jakość powierzchni obrabianej</a:t>
            </a:r>
            <a:endParaRPr lang="de-DE" sz="1200" dirty="0">
              <a:solidFill>
                <a:srgbClr val="50505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8" name="Gerade Verbindung 47"/>
          <p:cNvCxnSpPr/>
          <p:nvPr/>
        </p:nvCxnSpPr>
        <p:spPr bwMode="auto">
          <a:xfrm flipV="1">
            <a:off x="4240736" y="2353444"/>
            <a:ext cx="0" cy="864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05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/>
          <p:cNvSpPr txBox="1"/>
          <p:nvPr/>
        </p:nvSpPr>
        <p:spPr>
          <a:xfrm>
            <a:off x="4211960" y="1142473"/>
            <a:ext cx="18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2005</a:t>
            </a:r>
          </a:p>
          <a:p>
            <a:pPr lvl="0"/>
            <a: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VSM CERAMICS</a:t>
            </a:r>
          </a:p>
          <a:p>
            <a:pPr lvl="0"/>
            <a:r>
              <a:rPr lang="pl-PL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Najlepsze rozwiązanie w celu usuwania dużych naddatków materiałowych</a:t>
            </a:r>
            <a:endParaRPr lang="de-DE" sz="1200" dirty="0">
              <a:solidFill>
                <a:srgbClr val="50505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0" name="Gerade Verbindung 49"/>
          <p:cNvCxnSpPr/>
          <p:nvPr/>
        </p:nvCxnSpPr>
        <p:spPr bwMode="auto">
          <a:xfrm flipV="1">
            <a:off x="5331823" y="3229927"/>
            <a:ext cx="0" cy="5514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05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/>
          <p:cNvSpPr txBox="1"/>
          <p:nvPr/>
        </p:nvSpPr>
        <p:spPr>
          <a:xfrm>
            <a:off x="5220072" y="3817488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2007</a:t>
            </a:r>
          </a:p>
          <a:p>
            <a:pPr lvl="0"/>
            <a: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VSM DIAMOND </a:t>
            </a:r>
            <a:r>
              <a:rPr lang="pl-PL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wysokojakościowy produkt do szlifowania na sucho, dzięki podłożu aramidowemu (kompozyt – opatentowany)</a:t>
            </a:r>
            <a:endParaRPr lang="de-DE" sz="1200" dirty="0">
              <a:solidFill>
                <a:srgbClr val="50505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2" name="Gerade Verbindung 51"/>
          <p:cNvCxnSpPr/>
          <p:nvPr/>
        </p:nvCxnSpPr>
        <p:spPr bwMode="auto">
          <a:xfrm flipV="1">
            <a:off x="6717300" y="2351167"/>
            <a:ext cx="0" cy="864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05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feld 52"/>
          <p:cNvSpPr txBox="1"/>
          <p:nvPr/>
        </p:nvSpPr>
        <p:spPr>
          <a:xfrm>
            <a:off x="6717300" y="773142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  <a:p>
            <a:pPr lvl="0"/>
            <a: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VSM CERAMICS Plus</a:t>
            </a:r>
          </a:p>
          <a:p>
            <a:pPr lvl="0"/>
            <a:r>
              <a:rPr lang="pl-PL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To nowe rozwiązanie ziarna ceramicznego tzw. mikrokrystalicznego, do usuwania dużych naddatków materiałowych </a:t>
            </a:r>
            <a:endParaRPr lang="de-DE" sz="1200" dirty="0">
              <a:solidFill>
                <a:srgbClr val="50505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95172" cy="4503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000" kern="0" dirty="0">
                <a:solidFill>
                  <a:srgbClr val="505050"/>
                </a:solidFill>
              </a:rPr>
              <a:t>160 lat innowacji produkcyjnych</a:t>
            </a:r>
            <a:r>
              <a:rPr lang="en-US" sz="2000" kern="0" dirty="0">
                <a:solidFill>
                  <a:srgbClr val="505050"/>
                </a:solidFill>
              </a:rPr>
              <a:t>. Made by VSM.</a:t>
            </a:r>
            <a:endParaRPr lang="de-DE" sz="2000" kern="0" dirty="0"/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539552" y="3217540"/>
            <a:ext cx="8064896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CD0429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/>
          <p:nvPr/>
        </p:nvCxnSpPr>
        <p:spPr bwMode="auto">
          <a:xfrm>
            <a:off x="-108520" y="3217540"/>
            <a:ext cx="733997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CD0429"/>
            </a:solidFill>
            <a:prstDash val="sysDash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2" name="Grafik 4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57662"/>
            <a:ext cx="1400037" cy="1400037"/>
          </a:xfrm>
          <a:prstGeom prst="rect">
            <a:avLst/>
          </a:prstGeom>
        </p:spPr>
      </p:pic>
      <p:cxnSp>
        <p:nvCxnSpPr>
          <p:cNvPr id="43" name="Gerade Verbindung 42"/>
          <p:cNvCxnSpPr/>
          <p:nvPr/>
        </p:nvCxnSpPr>
        <p:spPr bwMode="auto">
          <a:xfrm flipV="1">
            <a:off x="1809824" y="3229927"/>
            <a:ext cx="0" cy="5514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05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feld 43"/>
          <p:cNvSpPr txBox="1"/>
          <p:nvPr/>
        </p:nvSpPr>
        <p:spPr>
          <a:xfrm>
            <a:off x="1681883" y="3817488"/>
            <a:ext cx="1997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  <a:p>
            <a:pPr lvl="0"/>
            <a: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VSM COMPACTGRAIN Plus </a:t>
            </a:r>
            <a:b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najnowsza generacja materiałów kompaktowych z wydłużoną żywotnością szlifowania.</a:t>
            </a:r>
            <a:endParaRPr lang="de-DE" sz="1200" b="1" dirty="0">
              <a:solidFill>
                <a:srgbClr val="50505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7" name="Gerade Verbindung 46"/>
          <p:cNvCxnSpPr/>
          <p:nvPr/>
        </p:nvCxnSpPr>
        <p:spPr bwMode="auto">
          <a:xfrm flipV="1">
            <a:off x="5310927" y="3229927"/>
            <a:ext cx="0" cy="5514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05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feld 47"/>
          <p:cNvSpPr txBox="1"/>
          <p:nvPr/>
        </p:nvSpPr>
        <p:spPr>
          <a:xfrm>
            <a:off x="5182986" y="3817488"/>
            <a:ext cx="1997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  <a:p>
            <a:pPr lvl="0"/>
            <a: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VSM ILUMERON </a:t>
            </a:r>
            <a:r>
              <a:rPr lang="pl-PL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materiał do uzyskiwania perfekcyjnej jakościowo powierzchni z bardzo dużym wybłyszczeniem.</a:t>
            </a:r>
            <a:r>
              <a:rPr lang="en-US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de-DE" sz="1200" dirty="0">
              <a:solidFill>
                <a:srgbClr val="50505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" name="Gerade Verbindung 48"/>
          <p:cNvCxnSpPr/>
          <p:nvPr/>
        </p:nvCxnSpPr>
        <p:spPr bwMode="auto">
          <a:xfrm flipV="1">
            <a:off x="3148824" y="2353444"/>
            <a:ext cx="0" cy="864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05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feld 49"/>
          <p:cNvSpPr txBox="1"/>
          <p:nvPr/>
        </p:nvSpPr>
        <p:spPr>
          <a:xfrm>
            <a:off x="3019489" y="1129308"/>
            <a:ext cx="2159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  <a:p>
            <a:pPr lvl="0"/>
            <a: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VSM ACTIROX </a:t>
            </a:r>
            <a:r>
              <a:rPr lang="pl-PL" sz="1200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geometrycznie ukształtowane ziarno ceramiczne do agresywnej obróbki zgrubnej</a:t>
            </a:r>
            <a:endParaRPr lang="en-US" sz="1200" dirty="0">
              <a:solidFill>
                <a:srgbClr val="50505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Gerade Verbindung 50"/>
          <p:cNvCxnSpPr/>
          <p:nvPr/>
        </p:nvCxnSpPr>
        <p:spPr bwMode="auto">
          <a:xfrm flipV="1">
            <a:off x="6962310" y="2351167"/>
            <a:ext cx="0" cy="864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05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feld 51"/>
          <p:cNvSpPr txBox="1"/>
          <p:nvPr/>
        </p:nvSpPr>
        <p:spPr>
          <a:xfrm>
            <a:off x="7043437" y="1129308"/>
            <a:ext cx="2027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  <a:p>
            <a:pPr lvl="0"/>
            <a:r>
              <a:rPr lang="de-DE" sz="1200" b="1" dirty="0">
                <a:solidFill>
                  <a:srgbClr val="50505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VSM ALU-X </a:t>
            </a:r>
          </a:p>
          <a:p>
            <a:pPr lvl="0"/>
            <a:r>
              <a:rPr lang="pl-PL" sz="1200" dirty="0">
                <a:solidFill>
                  <a:srgbClr val="505050"/>
                </a:solidFill>
                <a:latin typeface="Calibri"/>
              </a:rPr>
              <a:t>Produkt o obniżonej przyczepności wiórów i zabijaniu się materiału podczas obróbki metali nieżelaznych</a:t>
            </a:r>
            <a:endParaRPr lang="de-DE" sz="1200" dirty="0">
              <a:solidFill>
                <a:srgbClr val="50505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3" name="Grafik 5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75" y="1741473"/>
            <a:ext cx="1296325" cy="1296325"/>
          </a:xfrm>
          <a:prstGeom prst="rect">
            <a:avLst/>
          </a:prstGeom>
        </p:spPr>
      </p:pic>
      <p:pic>
        <p:nvPicPr>
          <p:cNvPr id="54" name="Grafik 5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41473"/>
            <a:ext cx="1296325" cy="1296325"/>
          </a:xfrm>
          <a:prstGeom prst="rect">
            <a:avLst/>
          </a:prstGeom>
        </p:spPr>
      </p:pic>
      <p:pic>
        <p:nvPicPr>
          <p:cNvPr id="55" name="Grafik 5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74" y="3257663"/>
            <a:ext cx="1499782" cy="1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7521" r="947" b="28579"/>
          <a:stretch/>
        </p:blipFill>
        <p:spPr>
          <a:xfrm>
            <a:off x="3175" y="973801"/>
            <a:ext cx="9144000" cy="4741199"/>
          </a:xfrm>
          <a:prstGeom prst="rect">
            <a:avLst/>
          </a:prstGeom>
        </p:spPr>
      </p:pic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CF3CC2B6-B770-4759-8688-436B9DBBC6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CF3CC2B6-B770-4759-8688-436B9DBBC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rgbClr val="505050"/>
                </a:solidFill>
              </a:rPr>
              <a:t>VSM CERAMICS</a:t>
            </a:r>
            <a:r>
              <a:rPr lang="pl-PL" sz="2000" kern="0" dirty="0">
                <a:solidFill>
                  <a:srgbClr val="505050"/>
                </a:solidFill>
              </a:rPr>
              <a:t> plus</a:t>
            </a:r>
            <a:r>
              <a:rPr lang="en-US" sz="2000" kern="0" dirty="0">
                <a:solidFill>
                  <a:srgbClr val="505050"/>
                </a:solidFill>
              </a:rPr>
              <a:t> </a:t>
            </a:r>
            <a:r>
              <a:rPr lang="pl-PL" sz="2000" kern="0" dirty="0">
                <a:solidFill>
                  <a:srgbClr val="505050"/>
                </a:solidFill>
              </a:rPr>
              <a:t>obniża proces szlifowania zgrubnego</a:t>
            </a:r>
            <a:r>
              <a:rPr lang="en-US" sz="2000" kern="0" dirty="0">
                <a:solidFill>
                  <a:srgbClr val="505050"/>
                </a:solidFill>
              </a:rPr>
              <a:t> </a:t>
            </a:r>
            <a:endParaRPr lang="de-DE" sz="2000" kern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A8033B1-D106-4EF1-ABFE-5E2A22343D17}"/>
              </a:ext>
            </a:extLst>
          </p:cNvPr>
          <p:cNvGrpSpPr/>
          <p:nvPr/>
        </p:nvGrpSpPr>
        <p:grpSpPr>
          <a:xfrm>
            <a:off x="5431805" y="1309804"/>
            <a:ext cx="3384376" cy="1724674"/>
            <a:chOff x="5293805" y="1309804"/>
            <a:chExt cx="3384376" cy="1724674"/>
          </a:xfrm>
        </p:grpSpPr>
        <p:sp>
          <p:nvSpPr>
            <p:cNvPr id="23" name="Rechteck 22"/>
            <p:cNvSpPr/>
            <p:nvPr/>
          </p:nvSpPr>
          <p:spPr>
            <a:xfrm>
              <a:off x="5293805" y="1309804"/>
              <a:ext cx="3384376" cy="1724674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641" y="1419755"/>
              <a:ext cx="456632" cy="466112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5985470" y="1345332"/>
              <a:ext cx="269271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Zwiększona produktywność w szlifowaniu przemysłowym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auto">
            <a:xfrm>
              <a:off x="5431805" y="1957893"/>
              <a:ext cx="31023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feld 26"/>
            <p:cNvSpPr txBox="1"/>
            <p:nvPr/>
          </p:nvSpPr>
          <p:spPr>
            <a:xfrm>
              <a:off x="5431805" y="1976445"/>
              <a:ext cx="303035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CERAMICS</a:t>
              </a:r>
              <a:r>
                <a:rPr lang="pl-PL" sz="11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plus</a:t>
              </a:r>
              <a:r>
                <a:rPr lang="de-DE" sz="11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1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product</a:t>
              </a:r>
              <a:r>
                <a:rPr lang="pl-PL" sz="11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y te szybciej szlifują i zapewniają dłuższą żywotność </a:t>
              </a:r>
              <a:r>
                <a:rPr lang="en-US" sz="110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proces</a:t>
              </a:r>
              <a:r>
                <a:rPr lang="pl-PL" sz="11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u.</a:t>
              </a:r>
              <a:r>
                <a:rPr lang="en-US" sz="11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pl-PL" sz="11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sz="11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1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</a:t>
              </a:r>
              <a:r>
                <a:rPr lang="pl-PL" sz="11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CERAMICS plus </a:t>
              </a:r>
              <a:r>
                <a:rPr lang="pl-PL" sz="11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dzięki mikrokrystalicznej budowie umożliwia proces samoostrzenia się i zapewnia stałą agresywność materiału.</a:t>
              </a:r>
              <a:endParaRPr lang="de-DE" sz="11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5431805" y="3178512"/>
            <a:ext cx="3384376" cy="1479188"/>
            <a:chOff x="5431805" y="3178512"/>
            <a:chExt cx="3384376" cy="1479188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B7EC7E6-C006-40FB-800D-74FDEA27E46B}"/>
                </a:ext>
              </a:extLst>
            </p:cNvPr>
            <p:cNvGrpSpPr/>
            <p:nvPr/>
          </p:nvGrpSpPr>
          <p:grpSpPr>
            <a:xfrm>
              <a:off x="5431805" y="3178512"/>
              <a:ext cx="3384376" cy="1479188"/>
              <a:chOff x="5293805" y="3081342"/>
              <a:chExt cx="3384376" cy="1479188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348C3EFB-A037-48A0-996B-77AD66AE7AE4}"/>
                  </a:ext>
                </a:extLst>
              </p:cNvPr>
              <p:cNvSpPr/>
              <p:nvPr/>
            </p:nvSpPr>
            <p:spPr>
              <a:xfrm>
                <a:off x="5293805" y="3081342"/>
                <a:ext cx="3384376" cy="147918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marL="285750" indent="-285750" algn="l" fontAlgn="t">
                  <a:buClr>
                    <a:srgbClr val="CD0529"/>
                  </a:buClr>
                  <a:buFont typeface="Wingdings 3" panose="05040102010807070707" pitchFamily="18" charset="2"/>
                  <a:buChar char="u"/>
                </a:pPr>
                <a:endParaRPr lang="de-DE" b="1" kern="0" dirty="0">
                  <a:latin typeface="Myriad Pro Black" panose="020B0803030403020204" pitchFamily="34" charset="0"/>
                </a:endParaRPr>
              </a:p>
            </p:txBody>
          </p:sp>
          <p:cxnSp>
            <p:nvCxnSpPr>
              <p:cNvPr id="6" name="Gerade Verbindung mit Pfeil 5">
                <a:extLst>
                  <a:ext uri="{FF2B5EF4-FFF2-40B4-BE49-F238E27FC236}">
                    <a16:creationId xmlns:a16="http://schemas.microsoft.com/office/drawing/2014/main" id="{C6B51766-03E9-4DF2-AA49-BD4E4C074AE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31805" y="4272498"/>
                <a:ext cx="3102361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ED6313B-FBDB-45B7-95F0-0636A07004B8}"/>
                  </a:ext>
                </a:extLst>
              </p:cNvPr>
              <p:cNvSpPr txBox="1"/>
              <p:nvPr/>
            </p:nvSpPr>
            <p:spPr>
              <a:xfrm>
                <a:off x="5359797" y="4272498"/>
                <a:ext cx="4448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i="1" dirty="0"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czas</a:t>
                </a:r>
                <a:endParaRPr lang="de-DE" sz="1200" i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1806" y="3408402"/>
                <a:ext cx="3102360" cy="776233"/>
              </a:xfrm>
              <a:prstGeom prst="rect">
                <a:avLst/>
              </a:prstGeom>
            </p:spPr>
          </p:pic>
        </p:grp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ED6313B-FBDB-45B7-95F0-0636A07004B8}"/>
                </a:ext>
              </a:extLst>
            </p:cNvPr>
            <p:cNvSpPr txBox="1"/>
            <p:nvPr/>
          </p:nvSpPr>
          <p:spPr>
            <a:xfrm>
              <a:off x="5431805" y="3217540"/>
              <a:ext cx="20143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i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Schemat </a:t>
              </a:r>
              <a:r>
                <a:rPr lang="de-DE" sz="1200" i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CERAMICS Plus</a:t>
              </a:r>
            </a:p>
          </p:txBody>
        </p:sp>
      </p:grpSp>
      <p:sp>
        <p:nvSpPr>
          <p:cNvPr id="3" name="Strzałka: w lewo 2">
            <a:hlinkClick r:id="rId9" action="ppaction://hlinksldjump"/>
            <a:extLst>
              <a:ext uri="{FF2B5EF4-FFF2-40B4-BE49-F238E27FC236}">
                <a16:creationId xmlns:a16="http://schemas.microsoft.com/office/drawing/2014/main" id="{592CCE20-5CD2-1A6A-0B3F-EFA6A3F1E852}"/>
              </a:ext>
            </a:extLst>
          </p:cNvPr>
          <p:cNvSpPr/>
          <p:nvPr/>
        </p:nvSpPr>
        <p:spPr>
          <a:xfrm>
            <a:off x="8499895" y="5161756"/>
            <a:ext cx="266278" cy="222008"/>
          </a:xfrm>
          <a:prstGeom prst="lef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pl-PL" b="1" kern="0" dirty="0">
              <a:latin typeface="Myriad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DD7D5C-8587-462A-3942-7D6FFE74F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" y="0"/>
            <a:ext cx="9144000" cy="5715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D35FCDE-11A9-8125-D86D-AEE4933C5335}"/>
              </a:ext>
            </a:extLst>
          </p:cNvPr>
          <p:cNvSpPr txBox="1"/>
          <p:nvPr/>
        </p:nvSpPr>
        <p:spPr>
          <a:xfrm>
            <a:off x="4860032" y="3001516"/>
            <a:ext cx="4104456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VSM </a:t>
            </a:r>
            <a:r>
              <a:rPr lang="pl-PL" sz="1800" b="1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Ceramics</a:t>
            </a:r>
            <a:r>
              <a:rPr lang="pl-PL" sz="18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pl-PL" b="0" kern="0" dirty="0">
                <a:solidFill>
                  <a:srgbClr val="505050"/>
                </a:solidFill>
                <a:latin typeface="+mn-lt"/>
              </a:rPr>
              <a:t>Samoostrzące się materiały ścierne</a:t>
            </a:r>
          </a:p>
          <a:p>
            <a:r>
              <a:rPr lang="pl-PL" b="0" kern="0" dirty="0">
                <a:solidFill>
                  <a:srgbClr val="505050"/>
                </a:solidFill>
                <a:latin typeface="+mn-lt"/>
              </a:rPr>
              <a:t>z ziarnem ceramicznym do osiągania wysokiej wydajności szlifowania. Dedykowane głównie do obróbki stali nierdzewnej. </a:t>
            </a:r>
            <a:endParaRPr lang="de-DE" b="0" kern="0" dirty="0">
              <a:solidFill>
                <a:srgbClr val="505050"/>
              </a:solidFill>
              <a:latin typeface="+mn-l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AA64E3-5FD4-5FBF-AAD3-6C2B328A2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182872"/>
            <a:ext cx="4104456" cy="1245593"/>
          </a:xfrm>
          <a:prstGeom prst="rect">
            <a:avLst/>
          </a:prstGeom>
        </p:spPr>
      </p:pic>
      <p:sp>
        <p:nvSpPr>
          <p:cNvPr id="8" name="Strzałka: w lewo 7">
            <a:hlinkClick r:id="rId4" action="ppaction://hlinksldjump"/>
            <a:extLst>
              <a:ext uri="{FF2B5EF4-FFF2-40B4-BE49-F238E27FC236}">
                <a16:creationId xmlns:a16="http://schemas.microsoft.com/office/drawing/2014/main" id="{DEF0147A-206D-08CB-D7DC-83469C2AD98C}"/>
              </a:ext>
            </a:extLst>
          </p:cNvPr>
          <p:cNvSpPr/>
          <p:nvPr/>
        </p:nvSpPr>
        <p:spPr>
          <a:xfrm>
            <a:off x="8499895" y="5427548"/>
            <a:ext cx="266278" cy="222008"/>
          </a:xfrm>
          <a:prstGeom prst="lef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pl-PL" b="1" kern="0" dirty="0">
              <a:latin typeface="Myriad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40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7811934-3945-40ED-8B8F-43FBDC46347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7811934-3945-40ED-8B8F-43FBDC4634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E39B1F1C-8E51-4A8F-8D08-F259EE08FB2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txBody>
          <a:bodyPr wrap="none" lIns="0" tIns="0" rIns="0" bIns="0" numCol="1" spcCol="0" rtlCol="0" anchor="ctr" anchorCtr="0">
            <a:noAutofit/>
          </a:bodyPr>
          <a:lstStyle/>
          <a:p>
            <a:pPr fontAlgn="t">
              <a:buClr>
                <a:srgbClr val="CD0529"/>
              </a:buClr>
            </a:pPr>
            <a:endParaRPr lang="de-DE" sz="2400" b="1" kern="0" dirty="0">
              <a:latin typeface="Calibri" panose="020F0502020204030204" pitchFamily="34" charset="0"/>
              <a:ea typeface="Verdana" panose="020B060403050404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D499EC-0EF6-456D-BA0E-9B14A84D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VSM COMPACTGRAIN : </a:t>
            </a:r>
            <a:r>
              <a:rPr lang="pl-PL" dirty="0"/>
              <a:t>struktura </a:t>
            </a:r>
            <a:r>
              <a:rPr lang="pl-PL" dirty="0" err="1"/>
              <a:t>zairna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5AB93F-7839-475F-9B03-75A8B8649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77" y="1392361"/>
            <a:ext cx="3459999" cy="3910273"/>
          </a:xfrm>
          <a:prstGeom prst="rect">
            <a:avLst/>
          </a:prstGeom>
        </p:spPr>
      </p:pic>
      <p:cxnSp>
        <p:nvCxnSpPr>
          <p:cNvPr id="30" name="Verbinder: gewinkelt 22">
            <a:extLst>
              <a:ext uri="{FF2B5EF4-FFF2-40B4-BE49-F238E27FC236}">
                <a16:creationId xmlns:a16="http://schemas.microsoft.com/office/drawing/2014/main" id="{8352F374-73D4-47F5-BA24-F466F8687FE6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9793" y="4891299"/>
            <a:ext cx="204160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Verbinder: gewinkelt 22">
            <a:extLst>
              <a:ext uri="{FF2B5EF4-FFF2-40B4-BE49-F238E27FC236}">
                <a16:creationId xmlns:a16="http://schemas.microsoft.com/office/drawing/2014/main" id="{49904FE6-028E-402E-9167-9CEED26C961F}"/>
              </a:ext>
            </a:extLst>
          </p:cNvPr>
          <p:cNvCxnSpPr>
            <a:cxnSpLocks/>
          </p:cNvCxnSpPr>
          <p:nvPr/>
        </p:nvCxnSpPr>
        <p:spPr bwMode="auto">
          <a:xfrm flipH="1">
            <a:off x="2339753" y="2857500"/>
            <a:ext cx="240164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Verbinder: gewinkelt 22">
            <a:extLst>
              <a:ext uri="{FF2B5EF4-FFF2-40B4-BE49-F238E27FC236}">
                <a16:creationId xmlns:a16="http://schemas.microsoft.com/office/drawing/2014/main" id="{0479547E-1E0F-4510-9445-B31F8AE6F125}"/>
              </a:ext>
            </a:extLst>
          </p:cNvPr>
          <p:cNvCxnSpPr>
            <a:cxnSpLocks/>
          </p:cNvCxnSpPr>
          <p:nvPr/>
        </p:nvCxnSpPr>
        <p:spPr bwMode="auto">
          <a:xfrm flipH="1">
            <a:off x="1763689" y="2042042"/>
            <a:ext cx="2977708" cy="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D351CF9B-A26D-4D8E-81E0-558956100CFC}"/>
              </a:ext>
            </a:extLst>
          </p:cNvPr>
          <p:cNvSpPr txBox="1"/>
          <p:nvPr/>
        </p:nvSpPr>
        <p:spPr>
          <a:xfrm>
            <a:off x="4741397" y="1857376"/>
            <a:ext cx="249489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>
            <a:spAutoFit/>
          </a:bodyPr>
          <a:lstStyle/>
          <a:p>
            <a:r>
              <a:rPr lang="pl-PL" sz="1800" i="1" dirty="0" err="1">
                <a:solidFill>
                  <a:schemeClr val="bg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Pojedyńce</a:t>
            </a:r>
            <a:r>
              <a:rPr lang="pl-PL" sz="1800" i="1" dirty="0">
                <a:solidFill>
                  <a:schemeClr val="bg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ziarno ścierne</a:t>
            </a:r>
            <a:endParaRPr lang="de-DE" sz="1800" i="1" dirty="0">
              <a:solidFill>
                <a:schemeClr val="bg2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00CCAFD-5B15-4EE6-81B2-4C9FC141D7AA}"/>
              </a:ext>
            </a:extLst>
          </p:cNvPr>
          <p:cNvSpPr txBox="1"/>
          <p:nvPr/>
        </p:nvSpPr>
        <p:spPr>
          <a:xfrm>
            <a:off x="4741397" y="2672834"/>
            <a:ext cx="27829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>
            <a:spAutoFit/>
          </a:bodyPr>
          <a:lstStyle/>
          <a:p>
            <a:r>
              <a:rPr lang="pl-PL" sz="1800" i="1" dirty="0">
                <a:solidFill>
                  <a:schemeClr val="bg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Wiązania między-ziarnowe</a:t>
            </a:r>
            <a:endParaRPr lang="de-DE" sz="1800" i="1" dirty="0">
              <a:solidFill>
                <a:schemeClr val="bg2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D27EE1-E6E0-43B5-A88D-3A0012A0B8FC}"/>
              </a:ext>
            </a:extLst>
          </p:cNvPr>
          <p:cNvSpPr txBox="1"/>
          <p:nvPr/>
        </p:nvSpPr>
        <p:spPr>
          <a:xfrm>
            <a:off x="4741397" y="3429537"/>
            <a:ext cx="235449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>
            <a:spAutoFit/>
          </a:bodyPr>
          <a:lstStyle/>
          <a:p>
            <a:r>
              <a:rPr lang="pl-PL" sz="1800" i="1" dirty="0">
                <a:solidFill>
                  <a:schemeClr val="bg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Warstwa zalewowa</a:t>
            </a:r>
            <a:endParaRPr lang="de-DE" sz="1800" i="1" dirty="0">
              <a:solidFill>
                <a:schemeClr val="bg2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2CD684D-8A1E-4C56-B611-F92FA91A11C4}"/>
              </a:ext>
            </a:extLst>
          </p:cNvPr>
          <p:cNvSpPr txBox="1"/>
          <p:nvPr/>
        </p:nvSpPr>
        <p:spPr>
          <a:xfrm>
            <a:off x="4741396" y="4706633"/>
            <a:ext cx="170281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>
            <a:spAutoFit/>
          </a:bodyPr>
          <a:lstStyle/>
          <a:p>
            <a:r>
              <a:rPr lang="pl-PL" sz="1800" i="1" dirty="0">
                <a:solidFill>
                  <a:schemeClr val="bg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Podłoże - nośnik</a:t>
            </a:r>
            <a:endParaRPr lang="de-DE" sz="1800" i="1" dirty="0">
              <a:solidFill>
                <a:schemeClr val="bg2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18DF89-A1C0-4D47-B403-1DD2ABBCA48C}"/>
              </a:ext>
            </a:extLst>
          </p:cNvPr>
          <p:cNvSpPr txBox="1"/>
          <p:nvPr/>
        </p:nvSpPr>
        <p:spPr>
          <a:xfrm>
            <a:off x="4741397" y="3735559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>
            <a:spAutoFit/>
          </a:bodyPr>
          <a:lstStyle/>
          <a:p>
            <a:r>
              <a:rPr lang="pl-PL" sz="1800" i="1" dirty="0">
                <a:solidFill>
                  <a:schemeClr val="bg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Warstwa podkładowa </a:t>
            </a:r>
            <a:endParaRPr lang="de-DE" sz="1800" i="1" dirty="0">
              <a:solidFill>
                <a:schemeClr val="bg2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F683BDFB-1821-410B-B001-C2EADA273987}"/>
              </a:ext>
            </a:extLst>
          </p:cNvPr>
          <p:cNvCxnSpPr>
            <a:stCxn id="19" idx="1"/>
          </p:cNvCxnSpPr>
          <p:nvPr/>
        </p:nvCxnSpPr>
        <p:spPr bwMode="auto">
          <a:xfrm rot="10800000" flipV="1">
            <a:off x="3707905" y="3614203"/>
            <a:ext cx="1033492" cy="18466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FDFD516D-912F-413E-8843-087638EC0949}"/>
              </a:ext>
            </a:extLst>
          </p:cNvPr>
          <p:cNvCxnSpPr>
            <a:stCxn id="26" idx="1"/>
          </p:cNvCxnSpPr>
          <p:nvPr/>
        </p:nvCxnSpPr>
        <p:spPr bwMode="auto">
          <a:xfrm rot="10800000" flipV="1">
            <a:off x="3635899" y="4058725"/>
            <a:ext cx="1105499" cy="30639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992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CC77038-CC83-4E43-B13E-FFA9AF04CA7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CC77038-CC83-4E43-B13E-FFA9AF04C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E60B476-9503-4DD1-A210-FC5B704B0E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txBody>
          <a:bodyPr wrap="none" lIns="0" tIns="0" rIns="0" bIns="0" numCol="1" spcCol="0" rtlCol="0" anchor="ctr" anchorCtr="0">
            <a:noAutofit/>
          </a:bodyPr>
          <a:lstStyle/>
          <a:p>
            <a:pPr fontAlgn="t">
              <a:buClr>
                <a:srgbClr val="CD0529"/>
              </a:buClr>
            </a:pPr>
            <a:endParaRPr lang="de-DE" sz="2400" b="1" kern="0" dirty="0">
              <a:latin typeface="Calibri" panose="020F0502020204030204" pitchFamily="34" charset="0"/>
              <a:ea typeface="Verdana" panose="020B060403050404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D499EC-0EF6-456D-BA0E-9B14A84D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Proces samoostrzenia się w </a:t>
            </a:r>
            <a:br>
              <a:rPr lang="pl-PL" dirty="0"/>
            </a:br>
            <a:r>
              <a:rPr lang="de-DE" dirty="0"/>
              <a:t>VSM COMPACTGRAIN Plus </a:t>
            </a:r>
            <a:r>
              <a:rPr lang="pl-PL" dirty="0"/>
              <a:t>oraz</a:t>
            </a:r>
            <a:r>
              <a:rPr lang="de-DE" dirty="0"/>
              <a:t> VSM COMPACTGRAIN 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DC09793-D3B6-49E3-8491-641B73DC7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7" y="4344864"/>
            <a:ext cx="8407401" cy="915965"/>
          </a:xfrm>
          <a:noFill/>
        </p:spPr>
        <p:txBody>
          <a:bodyPr>
            <a:normAutofit/>
          </a:bodyPr>
          <a:lstStyle/>
          <a:p>
            <a:r>
              <a:rPr lang="pl-PL" dirty="0"/>
              <a:t>Materiał </a:t>
            </a:r>
            <a:r>
              <a:rPr lang="pl-PL" dirty="0" err="1"/>
              <a:t>przeostrza</a:t>
            </a:r>
            <a:r>
              <a:rPr lang="pl-PL" dirty="0"/>
              <a:t> się poprzez usuwanie pojedynczych ziaren ściernych z  granulatu </a:t>
            </a:r>
            <a:r>
              <a:rPr lang="en-US" dirty="0"/>
              <a:t>COMPACTGRAIN</a:t>
            </a:r>
            <a:r>
              <a:rPr lang="pl-PL" dirty="0"/>
              <a:t>. Ziarno zużyte wykrusza z głównego ziarna ściernego odrywając się z mostków wiążących, odsłaniają nowe ostre krawędzie.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AF519B1-19CD-4E56-B106-641B46B6710D}"/>
              </a:ext>
            </a:extLst>
          </p:cNvPr>
          <p:cNvSpPr txBox="1"/>
          <p:nvPr/>
        </p:nvSpPr>
        <p:spPr>
          <a:xfrm>
            <a:off x="5695244" y="3975532"/>
            <a:ext cx="19731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>
            <a:spAutoFit/>
          </a:bodyPr>
          <a:lstStyle/>
          <a:p>
            <a:pPr algn="ctr"/>
            <a:r>
              <a:rPr lang="pl-PL" sz="1800" i="1" dirty="0">
                <a:solidFill>
                  <a:schemeClr val="bg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Czas szlifowania</a:t>
            </a:r>
            <a:endParaRPr lang="de-DE" sz="1800" i="1" dirty="0">
              <a:solidFill>
                <a:schemeClr val="bg2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518F72D-A1FC-4A07-A22A-9F9B861630E9}"/>
              </a:ext>
            </a:extLst>
          </p:cNvPr>
          <p:cNvSpPr txBox="1"/>
          <p:nvPr/>
        </p:nvSpPr>
        <p:spPr>
          <a:xfrm>
            <a:off x="358777" y="3978346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>
            <a:spAutoFit/>
          </a:bodyPr>
          <a:lstStyle/>
          <a:p>
            <a:r>
              <a:rPr lang="de-DE" sz="1800" i="1" dirty="0">
                <a:solidFill>
                  <a:schemeClr val="bg2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 = 0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B68A6B45-50C2-4BC5-9495-0BF22C935574}"/>
              </a:ext>
            </a:extLst>
          </p:cNvPr>
          <p:cNvCxnSpPr/>
          <p:nvPr/>
        </p:nvCxnSpPr>
        <p:spPr bwMode="auto">
          <a:xfrm>
            <a:off x="358777" y="3978346"/>
            <a:ext cx="677662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Grafik 5" descr="Ein Bild, das Basketball, Sportwettkampf enthält.&#10;&#10;Automatisch generierte Beschreibung">
            <a:extLst>
              <a:ext uri="{FF2B5EF4-FFF2-40B4-BE49-F238E27FC236}">
                <a16:creationId xmlns:a16="http://schemas.microsoft.com/office/drawing/2014/main" id="{EA2028B4-0E9B-4FE6-A09D-3CE4420CB6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8"/>
          <a:stretch/>
        </p:blipFill>
        <p:spPr>
          <a:xfrm>
            <a:off x="5747857" y="2203220"/>
            <a:ext cx="1382342" cy="1560957"/>
          </a:xfrm>
          <a:prstGeom prst="rect">
            <a:avLst/>
          </a:prstGeom>
        </p:spPr>
      </p:pic>
      <p:pic>
        <p:nvPicPr>
          <p:cNvPr id="18" name="Grafik 17" descr="Ein Bild, das Basketball, Sportwettkampf enthält.&#10;&#10;Automatisch generierte Beschreibung">
            <a:extLst>
              <a:ext uri="{FF2B5EF4-FFF2-40B4-BE49-F238E27FC236}">
                <a16:creationId xmlns:a16="http://schemas.microsoft.com/office/drawing/2014/main" id="{CCDF0E98-3FE3-43D0-B022-F74D21E31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38"/>
          <a:stretch/>
        </p:blipFill>
        <p:spPr>
          <a:xfrm>
            <a:off x="370171" y="2203220"/>
            <a:ext cx="1382342" cy="1560957"/>
          </a:xfrm>
          <a:prstGeom prst="rect">
            <a:avLst/>
          </a:prstGeom>
        </p:spPr>
      </p:pic>
      <p:pic>
        <p:nvPicPr>
          <p:cNvPr id="19" name="Grafik 18" descr="Ein Bild, das Basketball, Sportwettkampf enthält.&#10;&#10;Automatisch generierte Beschreibung">
            <a:extLst>
              <a:ext uri="{FF2B5EF4-FFF2-40B4-BE49-F238E27FC236}">
                <a16:creationId xmlns:a16="http://schemas.microsoft.com/office/drawing/2014/main" id="{3698D4BC-A032-4C2F-9E86-2A468F354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8" r="52650"/>
          <a:stretch/>
        </p:blipFill>
        <p:spPr>
          <a:xfrm>
            <a:off x="2143460" y="2203220"/>
            <a:ext cx="1382342" cy="1560957"/>
          </a:xfrm>
          <a:prstGeom prst="rect">
            <a:avLst/>
          </a:prstGeom>
        </p:spPr>
      </p:pic>
      <p:pic>
        <p:nvPicPr>
          <p:cNvPr id="20" name="Grafik 19" descr="Ein Bild, das Basketball, Sportwettkampf enthält.&#10;&#10;Automatisch generierte Beschreibung">
            <a:extLst>
              <a:ext uri="{FF2B5EF4-FFF2-40B4-BE49-F238E27FC236}">
                <a16:creationId xmlns:a16="http://schemas.microsoft.com/office/drawing/2014/main" id="{BE5C07A0-B1EB-4105-8BEA-C61C234D0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6" r="26019"/>
          <a:stretch/>
        </p:blipFill>
        <p:spPr>
          <a:xfrm>
            <a:off x="3916749" y="2203220"/>
            <a:ext cx="1440161" cy="1560957"/>
          </a:xfrm>
          <a:prstGeom prst="rect">
            <a:avLst/>
          </a:prstGeom>
        </p:spPr>
      </p:pic>
      <p:sp>
        <p:nvSpPr>
          <p:cNvPr id="3" name="Strzałka: w lewo 2">
            <a:hlinkClick r:id="rId7" action="ppaction://hlinksldjump"/>
            <a:extLst>
              <a:ext uri="{FF2B5EF4-FFF2-40B4-BE49-F238E27FC236}">
                <a16:creationId xmlns:a16="http://schemas.microsoft.com/office/drawing/2014/main" id="{8355F208-FC45-499F-2864-E6F2CBFAFE44}"/>
              </a:ext>
            </a:extLst>
          </p:cNvPr>
          <p:cNvSpPr/>
          <p:nvPr/>
        </p:nvSpPr>
        <p:spPr>
          <a:xfrm>
            <a:off x="8499895" y="5161756"/>
            <a:ext cx="266278" cy="222008"/>
          </a:xfrm>
          <a:prstGeom prst="lef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pl-PL" b="1" kern="0" dirty="0">
              <a:latin typeface="Myriad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3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-117" b="19465"/>
          <a:stretch/>
        </p:blipFill>
        <p:spPr>
          <a:xfrm>
            <a:off x="0" y="973801"/>
            <a:ext cx="9143999" cy="4741199"/>
          </a:xfrm>
          <a:prstGeom prst="rect">
            <a:avLst/>
          </a:prstGeom>
        </p:spPr>
      </p:pic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CF3CC2B6-B770-4759-8688-436B9DBBC6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CF3CC2B6-B770-4759-8688-436B9DBBC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000" kern="0" dirty="0">
                <a:solidFill>
                  <a:srgbClr val="505050"/>
                </a:solidFill>
              </a:rPr>
              <a:t>VSM ACTIROX </a:t>
            </a:r>
            <a:r>
              <a:rPr lang="pl-PL" sz="2000" kern="0" dirty="0">
                <a:solidFill>
                  <a:srgbClr val="505050"/>
                </a:solidFill>
              </a:rPr>
              <a:t>do maksymalnego szlifowania zgrubnego</a:t>
            </a:r>
            <a:endParaRPr lang="de-DE" sz="2000" kern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A8033B1-D106-4EF1-ABFE-5E2A22343D17}"/>
              </a:ext>
            </a:extLst>
          </p:cNvPr>
          <p:cNvGrpSpPr/>
          <p:nvPr/>
        </p:nvGrpSpPr>
        <p:grpSpPr>
          <a:xfrm>
            <a:off x="5431805" y="1309804"/>
            <a:ext cx="3384376" cy="1724674"/>
            <a:chOff x="5293805" y="1309804"/>
            <a:chExt cx="3384376" cy="1724674"/>
          </a:xfrm>
        </p:grpSpPr>
        <p:sp>
          <p:nvSpPr>
            <p:cNvPr id="23" name="Rechteck 22"/>
            <p:cNvSpPr/>
            <p:nvPr/>
          </p:nvSpPr>
          <p:spPr>
            <a:xfrm>
              <a:off x="5293805" y="1309804"/>
              <a:ext cx="3384376" cy="1724674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641" y="1419755"/>
              <a:ext cx="456632" cy="466112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5985470" y="1345332"/>
              <a:ext cx="2620703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</a:t>
              </a:r>
              <a:r>
                <a:rPr lang="pl-PL" sz="16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ksymalna</a:t>
              </a:r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wydajność przy bardzo szybkim szlifowaniu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auto">
            <a:xfrm>
              <a:off x="5431805" y="1957893"/>
              <a:ext cx="31023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feld 26"/>
            <p:cNvSpPr txBox="1"/>
            <p:nvPr/>
          </p:nvSpPr>
          <p:spPr>
            <a:xfrm>
              <a:off x="5431805" y="1976445"/>
              <a:ext cx="30303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ACTIROX </a:t>
              </a: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to maksymalne usunięcie naddatku i redukcja kosztów.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Geometrycznie ukształtowane ziarno ceramiczne  zapewnia wyjątkowo agresywne i szybkie szlifowanie. Materiał pomaga obniżać koszty produkcyjne.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1" name="Rechteck 20">
            <a:extLst>
              <a:ext uri="{FF2B5EF4-FFF2-40B4-BE49-F238E27FC236}">
                <a16:creationId xmlns:a16="http://schemas.microsoft.com/office/drawing/2014/main" id="{348C3EFB-A037-48A0-996B-77AD66AE7AE4}"/>
              </a:ext>
            </a:extLst>
          </p:cNvPr>
          <p:cNvSpPr/>
          <p:nvPr/>
        </p:nvSpPr>
        <p:spPr>
          <a:xfrm>
            <a:off x="5431805" y="3178512"/>
            <a:ext cx="3384376" cy="14791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 anchor="ctr">
            <a:no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de-DE" b="1" kern="0" dirty="0">
              <a:latin typeface="Myriad Pro Black" panose="020B0803030403020204" pitchFamily="34" charset="0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6B51766-03E9-4DF2-AA49-BD4E4C074AEF}"/>
              </a:ext>
            </a:extLst>
          </p:cNvPr>
          <p:cNvCxnSpPr>
            <a:cxnSpLocks/>
          </p:cNvCxnSpPr>
          <p:nvPr/>
        </p:nvCxnSpPr>
        <p:spPr bwMode="auto">
          <a:xfrm>
            <a:off x="5569805" y="4369668"/>
            <a:ext cx="310236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2ED6313B-FBDB-45B7-95F0-0636A07004B8}"/>
              </a:ext>
            </a:extLst>
          </p:cNvPr>
          <p:cNvSpPr txBox="1"/>
          <p:nvPr/>
        </p:nvSpPr>
        <p:spPr>
          <a:xfrm>
            <a:off x="5497797" y="4369668"/>
            <a:ext cx="444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czas</a:t>
            </a:r>
            <a:endParaRPr lang="de-DE" sz="120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06" y="3649588"/>
            <a:ext cx="3102360" cy="63349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ED6313B-FBDB-45B7-95F0-0636A07004B8}"/>
              </a:ext>
            </a:extLst>
          </p:cNvPr>
          <p:cNvSpPr txBox="1"/>
          <p:nvPr/>
        </p:nvSpPr>
        <p:spPr>
          <a:xfrm>
            <a:off x="5431805" y="3217540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VSM ACTIROX</a:t>
            </a:r>
          </a:p>
        </p:txBody>
      </p:sp>
    </p:spTree>
    <p:extLst>
      <p:ext uri="{BB962C8B-B14F-4D97-AF65-F5344CB8AC3E}">
        <p14:creationId xmlns:p14="http://schemas.microsoft.com/office/powerpoint/2010/main" val="7420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SM ACTIROX">
            <a:hlinkClick r:id="" action="ppaction://media"/>
            <a:extLst>
              <a:ext uri="{FF2B5EF4-FFF2-40B4-BE49-F238E27FC236}">
                <a16:creationId xmlns:a16="http://schemas.microsoft.com/office/drawing/2014/main" id="{1714B713-EAC9-FC6E-E1F9-13B0B5FE3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571499"/>
            <a:ext cx="8424936" cy="4739027"/>
          </a:xfrm>
          <a:prstGeom prst="rect">
            <a:avLst/>
          </a:prstGeom>
        </p:spPr>
      </p:pic>
      <p:sp>
        <p:nvSpPr>
          <p:cNvPr id="3" name="Strzałka: w lewo 2">
            <a:hlinkClick r:id="rId5" action="ppaction://hlinksldjump"/>
            <a:extLst>
              <a:ext uri="{FF2B5EF4-FFF2-40B4-BE49-F238E27FC236}">
                <a16:creationId xmlns:a16="http://schemas.microsoft.com/office/drawing/2014/main" id="{4C4DF885-4EE8-158A-8D3C-0D00875C0004}"/>
              </a:ext>
            </a:extLst>
          </p:cNvPr>
          <p:cNvSpPr/>
          <p:nvPr/>
        </p:nvSpPr>
        <p:spPr>
          <a:xfrm>
            <a:off x="8526127" y="5383764"/>
            <a:ext cx="266278" cy="222008"/>
          </a:xfrm>
          <a:prstGeom prst="lef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pl-PL" b="1" kern="0" dirty="0">
              <a:latin typeface="Myriad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28872" b="4324"/>
          <a:stretch/>
        </p:blipFill>
        <p:spPr>
          <a:xfrm>
            <a:off x="0" y="973802"/>
            <a:ext cx="9149078" cy="4741198"/>
          </a:xfrm>
          <a:prstGeom prst="rect">
            <a:avLst/>
          </a:prstGeom>
        </p:spPr>
      </p:pic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CF3CC2B6-B770-4759-8688-436B9DBBC6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CF3CC2B6-B770-4759-8688-436B9DBBC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781398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rgbClr val="505050"/>
                </a:solidFill>
              </a:rPr>
              <a:t>VSM COMPACTGRAIN</a:t>
            </a:r>
            <a:r>
              <a:rPr lang="pl-PL" sz="2000" kern="0" dirty="0">
                <a:solidFill>
                  <a:srgbClr val="505050"/>
                </a:solidFill>
              </a:rPr>
              <a:t> plus</a:t>
            </a:r>
            <a:r>
              <a:rPr lang="en-US" sz="2000" kern="0" dirty="0">
                <a:solidFill>
                  <a:srgbClr val="505050"/>
                </a:solidFill>
              </a:rPr>
              <a:t> </a:t>
            </a:r>
            <a:r>
              <a:rPr lang="pl-PL" sz="2000" kern="0" dirty="0">
                <a:solidFill>
                  <a:srgbClr val="505050"/>
                </a:solidFill>
              </a:rPr>
              <a:t>wydłużona żywotność ścierna</a:t>
            </a:r>
            <a:endParaRPr lang="de-DE" sz="2000" kern="0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5436096" y="1320338"/>
            <a:ext cx="3616308" cy="1546910"/>
            <a:chOff x="5242211" y="3937603"/>
            <a:chExt cx="3616308" cy="1546910"/>
          </a:xfrm>
        </p:grpSpPr>
        <p:sp>
          <p:nvSpPr>
            <p:cNvPr id="28" name="Rechteck 27"/>
            <p:cNvSpPr/>
            <p:nvPr/>
          </p:nvSpPr>
          <p:spPr>
            <a:xfrm>
              <a:off x="5242211" y="3937603"/>
              <a:ext cx="3388926" cy="1546910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445" y="3993702"/>
              <a:ext cx="456631" cy="466112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5807493" y="3973131"/>
              <a:ext cx="3051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Powtarzalność i stała jakość powierzchni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1" name="Gerade Verbindung 30"/>
            <p:cNvCxnSpPr/>
            <p:nvPr/>
          </p:nvCxnSpPr>
          <p:spPr bwMode="auto">
            <a:xfrm>
              <a:off x="5389445" y="4585692"/>
              <a:ext cx="309940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feld 31"/>
            <p:cNvSpPr txBox="1"/>
            <p:nvPr/>
          </p:nvSpPr>
          <p:spPr>
            <a:xfrm>
              <a:off x="5351796" y="4605711"/>
              <a:ext cx="3274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COMPACTGRAIN </a:t>
              </a:r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to </a:t>
              </a: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powtarzalna i stała jakość powierzchni z bardzo wysoka gładkością dostosowaną do potrzeb klienta, ze stałą chropowatością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436096" y="3001516"/>
            <a:ext cx="3384376" cy="1512168"/>
            <a:chOff x="5436096" y="3001516"/>
            <a:chExt cx="3384376" cy="1512168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4FCC691E-E205-4986-8A05-4AC6B8A2D291}"/>
                </a:ext>
              </a:extLst>
            </p:cNvPr>
            <p:cNvGrpSpPr/>
            <p:nvPr/>
          </p:nvGrpSpPr>
          <p:grpSpPr>
            <a:xfrm>
              <a:off x="5436096" y="3001516"/>
              <a:ext cx="3384376" cy="1512168"/>
              <a:chOff x="5213796" y="2849092"/>
              <a:chExt cx="3384376" cy="1512168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348C3EFB-A037-48A0-996B-77AD66AE7AE4}"/>
                  </a:ext>
                </a:extLst>
              </p:cNvPr>
              <p:cNvSpPr/>
              <p:nvPr/>
            </p:nvSpPr>
            <p:spPr>
              <a:xfrm>
                <a:off x="5213796" y="2849092"/>
                <a:ext cx="3384376" cy="1512168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marL="285750" indent="-285750" algn="l" fontAlgn="t">
                  <a:buClr>
                    <a:srgbClr val="CD0529"/>
                  </a:buClr>
                  <a:buFont typeface="Wingdings 3" panose="05040102010807070707" pitchFamily="18" charset="2"/>
                  <a:buChar char="u"/>
                </a:pPr>
                <a:endParaRPr lang="de-DE" b="1" kern="0" dirty="0">
                  <a:latin typeface="Myriad Pro Black" panose="020B0803030403020204" pitchFamily="34" charset="0"/>
                </a:endParaRPr>
              </a:p>
            </p:txBody>
          </p:sp>
          <p:cxnSp>
            <p:nvCxnSpPr>
              <p:cNvPr id="16" name="Gerade Verbindung mit Pfeil 15">
                <a:extLst>
                  <a:ext uri="{FF2B5EF4-FFF2-40B4-BE49-F238E27FC236}">
                    <a16:creationId xmlns:a16="http://schemas.microsoft.com/office/drawing/2014/main" id="{3AE044CD-D9DA-4109-B710-BAA221AD978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58071" y="4026617"/>
                <a:ext cx="3102361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9EE0253-2899-416D-BC06-6DB0AE05D5B5}"/>
                  </a:ext>
                </a:extLst>
              </p:cNvPr>
              <p:cNvSpPr txBox="1"/>
              <p:nvPr/>
            </p:nvSpPr>
            <p:spPr>
              <a:xfrm>
                <a:off x="5323066" y="4026357"/>
                <a:ext cx="4448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200" i="1" dirty="0"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czas</a:t>
                </a:r>
                <a:endParaRPr lang="de-DE" sz="1200" i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ED6313B-FBDB-45B7-95F0-0636A07004B8}"/>
                </a:ext>
              </a:extLst>
            </p:cNvPr>
            <p:cNvSpPr txBox="1"/>
            <p:nvPr/>
          </p:nvSpPr>
          <p:spPr>
            <a:xfrm>
              <a:off x="5479794" y="3012549"/>
              <a:ext cx="2395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i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Schemat </a:t>
              </a:r>
              <a:r>
                <a:rPr lang="de-DE" sz="1200" i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COMPACTGRAIN Plus</a:t>
              </a:r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96" y="3350425"/>
            <a:ext cx="3108636" cy="731211"/>
          </a:xfrm>
          <a:prstGeom prst="rect">
            <a:avLst/>
          </a:prstGeom>
        </p:spPr>
      </p:pic>
      <p:sp>
        <p:nvSpPr>
          <p:cNvPr id="3" name="Strzałka: w lewo 2">
            <a:hlinkClick r:id="rId9" action="ppaction://hlinksldjump"/>
            <a:extLst>
              <a:ext uri="{FF2B5EF4-FFF2-40B4-BE49-F238E27FC236}">
                <a16:creationId xmlns:a16="http://schemas.microsoft.com/office/drawing/2014/main" id="{B66F7D5A-16DE-8125-8300-03CFB1F00166}"/>
              </a:ext>
            </a:extLst>
          </p:cNvPr>
          <p:cNvSpPr/>
          <p:nvPr/>
        </p:nvSpPr>
        <p:spPr>
          <a:xfrm>
            <a:off x="8499895" y="5161756"/>
            <a:ext cx="266278" cy="222008"/>
          </a:xfrm>
          <a:prstGeom prst="lef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pl-PL" b="1" kern="0" dirty="0">
              <a:latin typeface="Myriad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12284" r="16" b="9568"/>
          <a:stretch/>
        </p:blipFill>
        <p:spPr>
          <a:xfrm>
            <a:off x="0" y="973802"/>
            <a:ext cx="9144000" cy="4741198"/>
          </a:xfrm>
          <a:prstGeom prst="rect">
            <a:avLst/>
          </a:prstGeom>
        </p:spPr>
      </p:pic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CF3CC2B6-B770-4759-8688-436B9DBBC6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CF3CC2B6-B770-4759-8688-436B9DBBC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781398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000" kern="0" dirty="0">
                <a:solidFill>
                  <a:srgbClr val="505050"/>
                </a:solidFill>
              </a:rPr>
              <a:t>VSM ILUMERON </a:t>
            </a:r>
            <a:r>
              <a:rPr lang="pl-PL" sz="2000" kern="0" dirty="0">
                <a:solidFill>
                  <a:srgbClr val="505050"/>
                </a:solidFill>
              </a:rPr>
              <a:t>wydłużona żywotność i wysoki połysk   </a:t>
            </a:r>
            <a:endParaRPr lang="de-DE" sz="2000" kern="0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5436096" y="1320338"/>
            <a:ext cx="3616308" cy="1546910"/>
            <a:chOff x="5242211" y="3937603"/>
            <a:chExt cx="3616308" cy="1546910"/>
          </a:xfrm>
        </p:grpSpPr>
        <p:sp>
          <p:nvSpPr>
            <p:cNvPr id="28" name="Rechteck 27"/>
            <p:cNvSpPr/>
            <p:nvPr/>
          </p:nvSpPr>
          <p:spPr>
            <a:xfrm>
              <a:off x="5242211" y="3937603"/>
              <a:ext cx="3388926" cy="1546910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445" y="3993702"/>
              <a:ext cx="456631" cy="466112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5807493" y="3973131"/>
              <a:ext cx="3051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i polerowanie w jednym „kroku”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1" name="Gerade Verbindung 30"/>
            <p:cNvCxnSpPr/>
            <p:nvPr/>
          </p:nvCxnSpPr>
          <p:spPr bwMode="auto">
            <a:xfrm>
              <a:off x="5389445" y="4585692"/>
              <a:ext cx="309940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feld 31"/>
            <p:cNvSpPr txBox="1"/>
            <p:nvPr/>
          </p:nvSpPr>
          <p:spPr>
            <a:xfrm>
              <a:off x="5351796" y="4605711"/>
              <a:ext cx="3274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ILUMERON</a:t>
              </a:r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umożliwia szlifowanie i polerowanie w jednej operacji. Pozwala osiągnąć bardzo wysoką jakość powierzchni ze stała jakości i identyczną chropowatością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348C3EFB-A037-48A0-996B-77AD66AE7AE4}"/>
              </a:ext>
            </a:extLst>
          </p:cNvPr>
          <p:cNvSpPr/>
          <p:nvPr/>
        </p:nvSpPr>
        <p:spPr>
          <a:xfrm>
            <a:off x="5436096" y="3001516"/>
            <a:ext cx="3384376" cy="151216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 anchor="ctr">
            <a:no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de-DE" b="1" kern="0" dirty="0">
              <a:latin typeface="Myriad Pro Black" panose="020B0803030403020204" pitchFamily="34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96" y="3386903"/>
            <a:ext cx="3108636" cy="694733"/>
          </a:xfrm>
          <a:prstGeom prst="rect">
            <a:avLst/>
          </a:prstGeom>
        </p:spPr>
      </p:pic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3AE044CD-D9DA-4109-B710-BAA221AD9784}"/>
              </a:ext>
            </a:extLst>
          </p:cNvPr>
          <p:cNvCxnSpPr>
            <a:cxnSpLocks/>
          </p:cNvCxnSpPr>
          <p:nvPr/>
        </p:nvCxnSpPr>
        <p:spPr bwMode="auto">
          <a:xfrm>
            <a:off x="5580371" y="4179041"/>
            <a:ext cx="310236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99EE0253-2899-416D-BC06-6DB0AE05D5B5}"/>
              </a:ext>
            </a:extLst>
          </p:cNvPr>
          <p:cNvSpPr txBox="1"/>
          <p:nvPr/>
        </p:nvSpPr>
        <p:spPr>
          <a:xfrm>
            <a:off x="5508363" y="4178781"/>
            <a:ext cx="444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czas</a:t>
            </a:r>
            <a:endParaRPr lang="de-DE" sz="120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ED6313B-FBDB-45B7-95F0-0636A07004B8}"/>
              </a:ext>
            </a:extLst>
          </p:cNvPr>
          <p:cNvSpPr txBox="1"/>
          <p:nvPr/>
        </p:nvSpPr>
        <p:spPr>
          <a:xfrm>
            <a:off x="5479794" y="3012549"/>
            <a:ext cx="1762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Schemat </a:t>
            </a:r>
            <a:r>
              <a:rPr lang="de-DE" sz="1200" i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VSM ILUMERON</a:t>
            </a:r>
          </a:p>
        </p:txBody>
      </p:sp>
      <p:sp>
        <p:nvSpPr>
          <p:cNvPr id="2" name="Strzałka: w lewo 1">
            <a:hlinkClick r:id="rId9" action="ppaction://hlinksldjump"/>
            <a:extLst>
              <a:ext uri="{FF2B5EF4-FFF2-40B4-BE49-F238E27FC236}">
                <a16:creationId xmlns:a16="http://schemas.microsoft.com/office/drawing/2014/main" id="{26E6DF50-B9C0-FB9D-83DC-2ECE86CB65D0}"/>
              </a:ext>
            </a:extLst>
          </p:cNvPr>
          <p:cNvSpPr/>
          <p:nvPr/>
        </p:nvSpPr>
        <p:spPr>
          <a:xfrm>
            <a:off x="8499895" y="5161756"/>
            <a:ext cx="266278" cy="222008"/>
          </a:xfrm>
          <a:prstGeom prst="lef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pl-PL" b="1" kern="0" dirty="0">
              <a:latin typeface="Myriad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ildplatzhalter 5">
            <a:extLst>
              <a:ext uri="{FF2B5EF4-FFF2-40B4-BE49-F238E27FC236}">
                <a16:creationId xmlns:a16="http://schemas.microsoft.com/office/drawing/2014/main" id="{4E50071D-BF7B-4EF3-A8CF-4C1AC96978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15510" r="5922" b="20074"/>
          <a:stretch/>
        </p:blipFill>
        <p:spPr>
          <a:xfrm>
            <a:off x="0" y="973777"/>
            <a:ext cx="9147175" cy="4741223"/>
          </a:xfrm>
          <a:prstGeom prst="rect">
            <a:avLst/>
          </a:prstGeom>
        </p:spPr>
      </p:pic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7A7A976-0C82-40D1-92FD-DB1B25C4CF7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7A7A976-0C82-40D1-92FD-DB1B25C4C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uppieren 21"/>
          <p:cNvGrpSpPr/>
          <p:nvPr/>
        </p:nvGrpSpPr>
        <p:grpSpPr>
          <a:xfrm>
            <a:off x="340822" y="3626068"/>
            <a:ext cx="3258315" cy="1522060"/>
            <a:chOff x="449589" y="1325313"/>
            <a:chExt cx="3258315" cy="1522060"/>
          </a:xfrm>
        </p:grpSpPr>
        <p:sp>
          <p:nvSpPr>
            <p:cNvPr id="4" name="Rechteck 3"/>
            <p:cNvSpPr/>
            <p:nvPr/>
          </p:nvSpPr>
          <p:spPr>
            <a:xfrm>
              <a:off x="467544" y="1475721"/>
              <a:ext cx="2981851" cy="1371652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rtlCol="0" anchor="ctr">
              <a:sp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9" y="1537494"/>
              <a:ext cx="615877" cy="628663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938490" y="1594920"/>
              <a:ext cx="15855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ma historię od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304503" y="1325313"/>
              <a:ext cx="129614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7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pl-PL" sz="47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de-DE" sz="47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699792" y="1887308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lat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8" name="Gerade Verbindung 17"/>
            <p:cNvCxnSpPr/>
            <p:nvPr/>
          </p:nvCxnSpPr>
          <p:spPr bwMode="auto">
            <a:xfrm>
              <a:off x="584350" y="2218041"/>
              <a:ext cx="269150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feld 20"/>
            <p:cNvSpPr txBox="1"/>
            <p:nvPr/>
          </p:nvSpPr>
          <p:spPr>
            <a:xfrm>
              <a:off x="539552" y="2304956"/>
              <a:ext cx="2763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160 </a:t>
              </a:r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letnia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historia w produkcji materiałów ściernych nasypowych.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599137" y="1489348"/>
            <a:ext cx="3493142" cy="1371653"/>
            <a:chOff x="467544" y="1489348"/>
            <a:chExt cx="3493142" cy="1371653"/>
          </a:xfrm>
        </p:grpSpPr>
        <p:sp>
          <p:nvSpPr>
            <p:cNvPr id="24" name="Rechteck 23"/>
            <p:cNvSpPr/>
            <p:nvPr/>
          </p:nvSpPr>
          <p:spPr>
            <a:xfrm>
              <a:off x="467544" y="1489349"/>
              <a:ext cx="3384376" cy="1371652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rtlCol="0" anchor="ctr">
              <a:sp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597199"/>
              <a:ext cx="615876" cy="628663"/>
            </a:xfrm>
            <a:prstGeom prst="rect">
              <a:avLst/>
            </a:prstGeom>
          </p:spPr>
        </p:pic>
        <p:sp>
          <p:nvSpPr>
            <p:cNvPr id="26" name="Textfeld 25"/>
            <p:cNvSpPr txBox="1"/>
            <p:nvPr/>
          </p:nvSpPr>
          <p:spPr>
            <a:xfrm>
              <a:off x="1006850" y="1611413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Więcej</a:t>
              </a:r>
            </a:p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niż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619672" y="1489348"/>
              <a:ext cx="129614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7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850</a:t>
              </a:r>
            </a:p>
          </p:txBody>
        </p:sp>
        <p:cxnSp>
          <p:nvCxnSpPr>
            <p:cNvPr id="29" name="Gerade Verbindung 28"/>
            <p:cNvCxnSpPr/>
            <p:nvPr/>
          </p:nvCxnSpPr>
          <p:spPr bwMode="auto">
            <a:xfrm>
              <a:off x="584350" y="2218041"/>
              <a:ext cx="312355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feld 29"/>
            <p:cNvSpPr txBox="1"/>
            <p:nvPr/>
          </p:nvSpPr>
          <p:spPr>
            <a:xfrm>
              <a:off x="539551" y="2333712"/>
              <a:ext cx="3421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spc="-2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Ponad</a:t>
              </a:r>
              <a:r>
                <a:rPr lang="pl-PL" sz="1200" b="1" spc="-2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850 </a:t>
              </a:r>
              <a:r>
                <a:rPr lang="pl-PL" sz="1200" spc="-2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pracowników obsługuje klientów na całym świecie </a:t>
              </a:r>
              <a:r>
                <a:rPr lang="en-US" sz="1200" spc="-2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200" b="1" spc="-2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500 </a:t>
              </a:r>
              <a:r>
                <a:rPr lang="pl-PL" sz="1200" b="1" spc="-2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z nich jest w Niemczech</a:t>
              </a:r>
              <a:r>
                <a:rPr lang="en-US" sz="1200" b="1" spc="-2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de-DE" sz="1200" b="1" spc="-2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2566065" y="1620278"/>
              <a:ext cx="1357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Pracowników na świecie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599137" y="3145516"/>
            <a:ext cx="3384376" cy="2002612"/>
            <a:chOff x="3707904" y="3145516"/>
            <a:chExt cx="3384376" cy="2002612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3707904" y="3145516"/>
              <a:ext cx="3384376" cy="2002612"/>
              <a:chOff x="467544" y="1489339"/>
              <a:chExt cx="3384376" cy="2002612"/>
            </a:xfrm>
          </p:grpSpPr>
          <p:sp>
            <p:nvSpPr>
              <p:cNvPr id="36" name="Rechteck 35"/>
              <p:cNvSpPr/>
              <p:nvPr/>
            </p:nvSpPr>
            <p:spPr>
              <a:xfrm>
                <a:off x="467544" y="1489339"/>
                <a:ext cx="3384376" cy="2002612"/>
              </a:xfrm>
              <a:prstGeom prst="rect">
                <a:avLst/>
              </a:prstGeom>
              <a:solidFill>
                <a:schemeClr val="accent3">
                  <a:alpha val="90000"/>
                </a:schemeClr>
              </a:solidFill>
            </p:spPr>
            <p:txBody>
              <a:bodyPr rtlCol="0" anchor="ctr">
                <a:spAutoFit/>
              </a:bodyPr>
              <a:lstStyle/>
              <a:p>
                <a:pPr marL="285750" indent="-285750" algn="l" fontAlgn="t">
                  <a:buClr>
                    <a:srgbClr val="CD0529"/>
                  </a:buClr>
                  <a:buFont typeface="Wingdings 3" panose="05040102010807070707" pitchFamily="18" charset="2"/>
                  <a:buChar char="u"/>
                </a:pPr>
                <a:endParaRPr lang="de-DE" b="1" kern="0" dirty="0">
                  <a:latin typeface="Myriad Pro Black" panose="020B0803030403020204" pitchFamily="34" charset="0"/>
                </a:endParaRPr>
              </a:p>
            </p:txBody>
          </p:sp>
          <p:pic>
            <p:nvPicPr>
              <p:cNvPr id="37" name="Grafik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2" y="1597199"/>
                <a:ext cx="615876" cy="628662"/>
              </a:xfrm>
              <a:prstGeom prst="rect">
                <a:avLst/>
              </a:prstGeom>
            </p:spPr>
          </p:pic>
          <p:sp>
            <p:nvSpPr>
              <p:cNvPr id="41" name="Textfeld 40"/>
              <p:cNvSpPr txBox="1"/>
              <p:nvPr/>
            </p:nvSpPr>
            <p:spPr>
              <a:xfrm>
                <a:off x="1115616" y="1620278"/>
                <a:ext cx="25922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 err="1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Ce</a:t>
                </a:r>
                <a:r>
                  <a:rPr lang="pl-PL" sz="1600" b="1" dirty="0" err="1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rtyfikaty</a:t>
                </a:r>
                <a:r>
                  <a:rPr lang="pl-PL" sz="1600" b="1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 i normy uznawane na całym świecie</a:t>
                </a:r>
                <a:r>
                  <a:rPr lang="de-DE" sz="1600" b="1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</p:txBody>
          </p:sp>
          <p:cxnSp>
            <p:nvCxnSpPr>
              <p:cNvPr id="44" name="Gerade Verbindung 43"/>
              <p:cNvCxnSpPr/>
              <p:nvPr/>
            </p:nvCxnSpPr>
            <p:spPr bwMode="auto">
              <a:xfrm>
                <a:off x="584350" y="2218041"/>
                <a:ext cx="312355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Textfeld 44"/>
              <p:cNvSpPr txBox="1"/>
              <p:nvPr/>
            </p:nvSpPr>
            <p:spPr>
              <a:xfrm>
                <a:off x="539552" y="2304956"/>
                <a:ext cx="32249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Wszystkie materiały ścierne </a:t>
                </a:r>
                <a:r>
                  <a:rPr lang="en-US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VSM </a:t>
                </a:r>
                <a:r>
                  <a:rPr lang="pl-PL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posiadają certyfikaty i normy spełniające wszystkie najwyższe </a:t>
                </a:r>
                <a:r>
                  <a:rPr lang="pl-PL" sz="1200" dirty="0" err="1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standarty</a:t>
                </a:r>
                <a:r>
                  <a:rPr lang="pl-PL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 bezpieczeństwa</a:t>
                </a:r>
                <a:r>
                  <a:rPr lang="en-US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de-DE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4599083"/>
              <a:ext cx="3051748" cy="418657"/>
            </a:xfrm>
            <a:prstGeom prst="rect">
              <a:avLst/>
            </a:prstGeom>
          </p:spPr>
        </p:pic>
      </p:grpSp>
      <p:grpSp>
        <p:nvGrpSpPr>
          <p:cNvPr id="47" name="Gruppieren 46"/>
          <p:cNvGrpSpPr/>
          <p:nvPr/>
        </p:nvGrpSpPr>
        <p:grpSpPr>
          <a:xfrm>
            <a:off x="358777" y="1489348"/>
            <a:ext cx="3096344" cy="2022364"/>
            <a:chOff x="467544" y="3145525"/>
            <a:chExt cx="3096344" cy="2022364"/>
          </a:xfrm>
        </p:grpSpPr>
        <p:sp>
          <p:nvSpPr>
            <p:cNvPr id="48" name="Rechteck 47"/>
            <p:cNvSpPr/>
            <p:nvPr/>
          </p:nvSpPr>
          <p:spPr>
            <a:xfrm>
              <a:off x="467544" y="3145525"/>
              <a:ext cx="2981851" cy="2022364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rtlCol="0" anchor="ctr">
              <a:sp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1890290" y="3276779"/>
              <a:ext cx="16735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Made in</a:t>
              </a:r>
            </a:p>
            <a:p>
              <a:r>
                <a:rPr lang="de-DE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Germany</a:t>
              </a:r>
            </a:p>
          </p:txBody>
        </p:sp>
        <p:cxnSp>
          <p:nvCxnSpPr>
            <p:cNvPr id="50" name="Gerade Verbindung 49"/>
            <p:cNvCxnSpPr/>
            <p:nvPr/>
          </p:nvCxnSpPr>
          <p:spPr bwMode="auto">
            <a:xfrm>
              <a:off x="1921309" y="3852365"/>
              <a:ext cx="135454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feld 50"/>
            <p:cNvSpPr txBox="1"/>
            <p:nvPr/>
          </p:nvSpPr>
          <p:spPr>
            <a:xfrm>
              <a:off x="1890290" y="3966921"/>
              <a:ext cx="1530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Siedziba główna i produkcja w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Hanover</a:t>
              </a:r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ze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52" name="Grafik 5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50" y="3289548"/>
              <a:ext cx="1141369" cy="1594431"/>
            </a:xfrm>
            <a:prstGeom prst="rect">
              <a:avLst/>
            </a:prstGeom>
          </p:spPr>
        </p:pic>
      </p:grpSp>
      <p:sp>
        <p:nvSpPr>
          <p:cNvPr id="54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0954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b="0" dirty="0"/>
              <a:t>VSM - Wysokiej jakości materiały ścierne nasypowe</a:t>
            </a:r>
            <a:endParaRPr lang="de-DE" sz="2000" kern="0" dirty="0"/>
          </a:p>
        </p:txBody>
      </p:sp>
    </p:spTree>
    <p:extLst>
      <p:ext uri="{BB962C8B-B14F-4D97-AF65-F5344CB8AC3E}">
        <p14:creationId xmlns:p14="http://schemas.microsoft.com/office/powerpoint/2010/main" val="3072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29ECC70-C86B-EC8D-3A91-3EDF454A1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641027"/>
            <a:ext cx="4176464" cy="332676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F8D776E-157C-3C6C-50BA-6DF10909697C}"/>
              </a:ext>
            </a:extLst>
          </p:cNvPr>
          <p:cNvSpPr txBox="1"/>
          <p:nvPr/>
        </p:nvSpPr>
        <p:spPr>
          <a:xfrm>
            <a:off x="345962" y="569577"/>
            <a:ext cx="8413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VSM </a:t>
            </a:r>
            <a:r>
              <a:rPr lang="pl-PL" sz="2400" b="1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Diamond</a:t>
            </a:r>
            <a:endParaRPr lang="pl-PL" sz="24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Obraz 10" descr="Obraz zawierający wzór, ubrania, materiał, Wzór&#10;&#10;Opis wygenerowany automatycznie">
            <a:extLst>
              <a:ext uri="{FF2B5EF4-FFF2-40B4-BE49-F238E27FC236}">
                <a16:creationId xmlns:a16="http://schemas.microsoft.com/office/drawing/2014/main" id="{1F07EF59-9E38-4EFC-7594-4FFEFF0D1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88441"/>
            <a:ext cx="2304611" cy="2273115"/>
          </a:xfrm>
          <a:prstGeom prst="rect">
            <a:avLst/>
          </a:prstGeom>
        </p:spPr>
      </p:pic>
      <p:pic>
        <p:nvPicPr>
          <p:cNvPr id="14" name="Obraz 13" descr="Obraz zawierający design, zrzut ekranu, linia, Grafika&#10;&#10;Opis wygenerowany automatycznie">
            <a:extLst>
              <a:ext uri="{FF2B5EF4-FFF2-40B4-BE49-F238E27FC236}">
                <a16:creationId xmlns:a16="http://schemas.microsoft.com/office/drawing/2014/main" id="{AF40518C-7091-D84B-99D4-BB863FFAF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7580"/>
            <a:ext cx="2297037" cy="180198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22FE122-15A3-078A-7BF1-B2579E894E33}"/>
              </a:ext>
            </a:extLst>
          </p:cNvPr>
          <p:cNvSpPr txBox="1"/>
          <p:nvPr/>
        </p:nvSpPr>
        <p:spPr>
          <a:xfrm>
            <a:off x="2915816" y="3721596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VSM </a:t>
            </a:r>
            <a:r>
              <a:rPr lang="pl-PL" sz="1800" b="1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Diamond</a:t>
            </a:r>
            <a:endParaRPr lang="pl-PL" sz="18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pl-PL" sz="1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Extremalnie</a:t>
            </a:r>
            <a:r>
              <a:rPr lang="pl-PL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twardy </a:t>
            </a:r>
          </a:p>
          <a:p>
            <a:pPr marL="285750" indent="-285750">
              <a:buFontTx/>
              <a:buChar char="-"/>
            </a:pPr>
            <a:r>
              <a:rPr lang="pl-PL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Stosowany do obróbki bardzo twardych oraz kruchych materiałów, takich jak np. tytan, węglik spiekany, szkło, marmur, granit. </a:t>
            </a:r>
          </a:p>
        </p:txBody>
      </p:sp>
      <p:sp>
        <p:nvSpPr>
          <p:cNvPr id="16" name="Strzałka: w lewo 15">
            <a:hlinkClick r:id="rId5" action="ppaction://hlinksldjump"/>
            <a:extLst>
              <a:ext uri="{FF2B5EF4-FFF2-40B4-BE49-F238E27FC236}">
                <a16:creationId xmlns:a16="http://schemas.microsoft.com/office/drawing/2014/main" id="{BD05F625-A29B-CC69-D61A-D5181CCEC40F}"/>
              </a:ext>
            </a:extLst>
          </p:cNvPr>
          <p:cNvSpPr/>
          <p:nvPr/>
        </p:nvSpPr>
        <p:spPr>
          <a:xfrm>
            <a:off x="8499895" y="5161756"/>
            <a:ext cx="266278" cy="222008"/>
          </a:xfrm>
          <a:prstGeom prst="lef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pl-PL" b="1" kern="0" dirty="0">
              <a:latin typeface="Myriad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2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b="32521"/>
          <a:stretch/>
        </p:blipFill>
        <p:spPr>
          <a:xfrm>
            <a:off x="3175" y="973801"/>
            <a:ext cx="9144000" cy="4741199"/>
          </a:xfrm>
          <a:prstGeom prst="rect">
            <a:avLst/>
          </a:prstGeom>
        </p:spPr>
      </p:pic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CF3CC2B6-B770-4759-8688-436B9DBBC6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CF3CC2B6-B770-4759-8688-436B9DBBC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000" kern="0" dirty="0">
                <a:solidFill>
                  <a:srgbClr val="505050"/>
                </a:solidFill>
              </a:rPr>
              <a:t>VSM ALU-X </a:t>
            </a:r>
            <a:r>
              <a:rPr lang="pl-PL" sz="2000" kern="0" dirty="0">
                <a:solidFill>
                  <a:srgbClr val="505050"/>
                </a:solidFill>
              </a:rPr>
              <a:t>z obniżoną właściwością przyczepiania wiór</a:t>
            </a:r>
            <a:endParaRPr lang="de-DE" sz="2000" kern="0" dirty="0">
              <a:solidFill>
                <a:srgbClr val="505050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A8033B1-D106-4EF1-ABFE-5E2A22343D17}"/>
              </a:ext>
            </a:extLst>
          </p:cNvPr>
          <p:cNvGrpSpPr/>
          <p:nvPr/>
        </p:nvGrpSpPr>
        <p:grpSpPr>
          <a:xfrm>
            <a:off x="5431805" y="1309804"/>
            <a:ext cx="3532683" cy="1724674"/>
            <a:chOff x="5293805" y="1309804"/>
            <a:chExt cx="3532683" cy="1724674"/>
          </a:xfrm>
        </p:grpSpPr>
        <p:sp>
          <p:nvSpPr>
            <p:cNvPr id="23" name="Rechteck 22"/>
            <p:cNvSpPr/>
            <p:nvPr/>
          </p:nvSpPr>
          <p:spPr>
            <a:xfrm>
              <a:off x="5293805" y="1309804"/>
              <a:ext cx="3384376" cy="1724674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641" y="1419755"/>
              <a:ext cx="456632" cy="466112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5874160" y="1309804"/>
              <a:ext cx="2952328" cy="6203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Podwójna wydajność w usuwaniu naddatku i żywotność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auto">
            <a:xfrm>
              <a:off x="5431805" y="1957893"/>
              <a:ext cx="31023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feld 26"/>
            <p:cNvSpPr txBox="1"/>
            <p:nvPr/>
          </p:nvSpPr>
          <p:spPr>
            <a:xfrm>
              <a:off x="5431805" y="1976445"/>
              <a:ext cx="30303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ALU-X </a:t>
              </a: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to zmniejszona przyczepność wiór przy obróbce metali nieżelaznych i wydłużona żywotność. Duża ilość naddatku materiału szlifowanego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" name="Strzałka: w lewo 1">
            <a:hlinkClick r:id="rId8" action="ppaction://hlinksldjump"/>
            <a:extLst>
              <a:ext uri="{FF2B5EF4-FFF2-40B4-BE49-F238E27FC236}">
                <a16:creationId xmlns:a16="http://schemas.microsoft.com/office/drawing/2014/main" id="{0BD58CAF-78D9-385B-2E12-CCF2047285C8}"/>
              </a:ext>
            </a:extLst>
          </p:cNvPr>
          <p:cNvSpPr/>
          <p:nvPr/>
        </p:nvSpPr>
        <p:spPr>
          <a:xfrm>
            <a:off x="8499895" y="5161756"/>
            <a:ext cx="266278" cy="222008"/>
          </a:xfrm>
          <a:prstGeom prst="lef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pl-PL" b="1" kern="0" dirty="0">
              <a:latin typeface="Myriad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9416A8BE-0A34-4FC4-BFC2-17F09BBA4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9" b="2136"/>
          <a:stretch/>
        </p:blipFill>
        <p:spPr>
          <a:xfrm>
            <a:off x="0" y="963979"/>
            <a:ext cx="9144000" cy="4751021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95172" cy="4503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000" kern="0" dirty="0">
                <a:solidFill>
                  <a:srgbClr val="505050"/>
                </a:solidFill>
              </a:rPr>
              <a:t>VSM</a:t>
            </a:r>
            <a:r>
              <a:rPr lang="pl-PL" sz="2000" kern="0" dirty="0">
                <a:solidFill>
                  <a:srgbClr val="505050"/>
                </a:solidFill>
              </a:rPr>
              <a:t> Centrum  Szkoleniowe</a:t>
            </a:r>
            <a:endParaRPr lang="de-DE" sz="2000" kern="0" dirty="0">
              <a:solidFill>
                <a:srgbClr val="505050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C6C2CFD-2B08-46AD-9317-2DD714A83D66}"/>
              </a:ext>
            </a:extLst>
          </p:cNvPr>
          <p:cNvGrpSpPr/>
          <p:nvPr/>
        </p:nvGrpSpPr>
        <p:grpSpPr>
          <a:xfrm>
            <a:off x="4969658" y="2016749"/>
            <a:ext cx="3706798" cy="2853914"/>
            <a:chOff x="358776" y="2269219"/>
            <a:chExt cx="3634345" cy="250544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846F1D0D-D27B-42DF-BC2E-E023DB2AD08E}"/>
                </a:ext>
              </a:extLst>
            </p:cNvPr>
            <p:cNvGrpSpPr/>
            <p:nvPr/>
          </p:nvGrpSpPr>
          <p:grpSpPr>
            <a:xfrm>
              <a:off x="358776" y="2269219"/>
              <a:ext cx="3634345" cy="2505440"/>
              <a:chOff x="358776" y="2269219"/>
              <a:chExt cx="3634345" cy="2505440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361A2BD9-61B2-4766-A790-5BC6C9C4F67E}"/>
                  </a:ext>
                </a:extLst>
              </p:cNvPr>
              <p:cNvSpPr/>
              <p:nvPr/>
            </p:nvSpPr>
            <p:spPr>
              <a:xfrm>
                <a:off x="358776" y="2269219"/>
                <a:ext cx="3634345" cy="2496935"/>
              </a:xfrm>
              <a:prstGeom prst="rect">
                <a:avLst/>
              </a:prstGeom>
              <a:solidFill>
                <a:schemeClr val="accent3">
                  <a:alpha val="9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marL="285750" indent="-285750" algn="l" fontAlgn="t">
                  <a:buClr>
                    <a:srgbClr val="CD0529"/>
                  </a:buClr>
                  <a:buFont typeface="Wingdings 3" panose="05040102010807070707" pitchFamily="18" charset="2"/>
                  <a:buChar char="u"/>
                </a:pPr>
                <a:endParaRPr lang="de-DE" b="1" kern="0" dirty="0">
                  <a:latin typeface="Myriad Pro Black" panose="020B0803030403020204" pitchFamily="34" charset="0"/>
                </a:endParaRP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9A518A1-8950-4259-8B28-C0BF59A61168}"/>
                  </a:ext>
                </a:extLst>
              </p:cNvPr>
              <p:cNvSpPr txBox="1"/>
              <p:nvPr/>
            </p:nvSpPr>
            <p:spPr>
              <a:xfrm>
                <a:off x="954719" y="2304747"/>
                <a:ext cx="26207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b="1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Nasza specjalistyczna wiedza w zakresie szlifowania</a:t>
                </a:r>
                <a:endParaRPr lang="de-DE" sz="16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10" name="Gerade Verbindung 13">
                <a:extLst>
                  <a:ext uri="{FF2B5EF4-FFF2-40B4-BE49-F238E27FC236}">
                    <a16:creationId xmlns:a16="http://schemas.microsoft.com/office/drawing/2014/main" id="{6AE3A1A4-AD33-4BFE-A119-BC611CB730A7}"/>
                  </a:ext>
                </a:extLst>
              </p:cNvPr>
              <p:cNvCxnSpPr/>
              <p:nvPr/>
            </p:nvCxnSpPr>
            <p:spPr bwMode="auto">
              <a:xfrm>
                <a:off x="496777" y="2917308"/>
                <a:ext cx="3211127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E207C6C-B425-4D06-89EC-1B27A8454BF1}"/>
                  </a:ext>
                </a:extLst>
              </p:cNvPr>
              <p:cNvSpPr txBox="1"/>
              <p:nvPr/>
            </p:nvSpPr>
            <p:spPr>
              <a:xfrm>
                <a:off x="407070" y="2937327"/>
                <a:ext cx="3372842" cy="183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1"/>
                  </a:buClr>
                </a:pPr>
                <a:r>
                  <a:rPr lang="pl-PL" sz="1200" b="1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Dostarczamy informacji o najnowszych trendach i technologiach w procesie szlifowania</a:t>
                </a:r>
                <a:endParaRPr lang="de-DE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1450" indent="-171450">
                  <a:spcBef>
                    <a:spcPts val="400"/>
                  </a:spcBef>
                  <a:buClr>
                    <a:schemeClr val="bg1"/>
                  </a:buClr>
                  <a:buFont typeface="Calibri" panose="020F0502020204030204" pitchFamily="34" charset="0"/>
                  <a:buChar char="&gt;"/>
                </a:pPr>
                <a:r>
                  <a:rPr lang="pl-PL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Naszym klientom oferujemy seminaria/kursy szkoleniowe, w naszym Centrum Szkoleniowym w </a:t>
                </a:r>
                <a:r>
                  <a:rPr lang="pl-PL" sz="1200" dirty="0" err="1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Hanoverze</a:t>
                </a:r>
                <a:r>
                  <a:rPr lang="pl-PL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 (TC-</a:t>
                </a:r>
                <a:r>
                  <a:rPr lang="pl-PL" sz="1200" dirty="0" err="1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Hanover</a:t>
                </a:r>
                <a:r>
                  <a:rPr lang="pl-PL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  <a:endParaRPr lang="de-DE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1450" indent="-171450">
                  <a:spcBef>
                    <a:spcPts val="400"/>
                  </a:spcBef>
                  <a:buClr>
                    <a:schemeClr val="bg1"/>
                  </a:buClr>
                  <a:buFont typeface="Calibri" panose="020F0502020204030204" pitchFamily="34" charset="0"/>
                  <a:buChar char="&gt;"/>
                </a:pPr>
                <a:r>
                  <a:rPr lang="pl-PL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Klienci mają możliwość w rzeczywistości uczestniczyć w aplikacjach zastosowań i przeprowadzać symulacje doboru narzędzi</a:t>
                </a:r>
                <a:endParaRPr lang="en-US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1450" indent="-171450">
                  <a:spcBef>
                    <a:spcPts val="400"/>
                  </a:spcBef>
                  <a:buClr>
                    <a:schemeClr val="bg1"/>
                  </a:buClr>
                  <a:buFont typeface="Calibri" panose="020F0502020204030204" pitchFamily="34" charset="0"/>
                  <a:buChar char="&gt;"/>
                </a:pPr>
                <a:r>
                  <a:rPr lang="pl-PL" sz="1200" dirty="0">
                    <a:solidFill>
                      <a:schemeClr val="bg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Dostosować optymalne zastosowanie narzędzia do swoich potrzeb</a:t>
                </a:r>
                <a:endParaRPr lang="de-DE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2636ACD-DE62-41E6-8D1B-954CC6C56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" y="2316036"/>
              <a:ext cx="524035" cy="534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4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Objekt 42" hidden="1">
            <a:extLst>
              <a:ext uri="{FF2B5EF4-FFF2-40B4-BE49-F238E27FC236}">
                <a16:creationId xmlns:a16="http://schemas.microsoft.com/office/drawing/2014/main" id="{1C0D5888-9D2A-4850-A59C-4EEC0ED12C7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43" name="Objekt 42" hidden="1">
                        <a:extLst>
                          <a:ext uri="{FF2B5EF4-FFF2-40B4-BE49-F238E27FC236}">
                            <a16:creationId xmlns:a16="http://schemas.microsoft.com/office/drawing/2014/main" id="{1C0D5888-9D2A-4850-A59C-4EEC0ED12C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hteck 41" hidden="1">
            <a:extLst>
              <a:ext uri="{FF2B5EF4-FFF2-40B4-BE49-F238E27FC236}">
                <a16:creationId xmlns:a16="http://schemas.microsoft.com/office/drawing/2014/main" id="{F2AF18B1-AF68-4720-9E6E-86529DD771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-74513"/>
            <a:ext cx="473206" cy="307777"/>
          </a:xfrm>
          <a:prstGeom prst="rect">
            <a:avLst/>
          </a:prstGeom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fontAlgn="t">
              <a:buClr>
                <a:srgbClr val="CD0529"/>
              </a:buClr>
            </a:pPr>
            <a:endParaRPr lang="de-DE" sz="2400" b="1" kern="0" dirty="0">
              <a:latin typeface="Calibri" panose="020F0502020204030204" pitchFamily="34" charset="0"/>
              <a:ea typeface="Verdana" panose="020B060403050404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CF03523-10C3-4754-A623-27CBDE87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2551867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altLang="de-D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Dziękuję za uwagę</a:t>
            </a:r>
            <a:r>
              <a:rPr lang="en-GB" altLang="de-D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51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b="15241"/>
          <a:stretch/>
        </p:blipFill>
        <p:spPr>
          <a:xfrm>
            <a:off x="0" y="973803"/>
            <a:ext cx="9147174" cy="4751021"/>
          </a:xfrm>
          <a:prstGeom prst="rect">
            <a:avLst/>
          </a:prstGeom>
        </p:spPr>
      </p:pic>
      <p:sp>
        <p:nvSpPr>
          <p:cNvPr id="8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Holist</a:t>
            </a:r>
            <a:r>
              <a:rPr lang="pl-PL" sz="2000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yczne</a:t>
            </a:r>
            <a:r>
              <a:rPr lang="pl-PL" sz="2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zrozumienie procesu szlifowania</a:t>
            </a:r>
            <a:endParaRPr lang="de-DE" sz="20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AA8AD28-A396-4640-9FEB-FB96F6457590}"/>
              </a:ext>
            </a:extLst>
          </p:cNvPr>
          <p:cNvGrpSpPr/>
          <p:nvPr/>
        </p:nvGrpSpPr>
        <p:grpSpPr>
          <a:xfrm>
            <a:off x="358777" y="2353444"/>
            <a:ext cx="3001009" cy="2449334"/>
            <a:chOff x="358777" y="2499342"/>
            <a:chExt cx="3001009" cy="2301844"/>
          </a:xfrm>
        </p:grpSpPr>
        <p:sp>
          <p:nvSpPr>
            <p:cNvPr id="10" name="Rechteck 9"/>
            <p:cNvSpPr/>
            <p:nvPr/>
          </p:nvSpPr>
          <p:spPr>
            <a:xfrm>
              <a:off x="358777" y="2499342"/>
              <a:ext cx="3001009" cy="2277000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rtlCol="0" anchor="ctr">
              <a:sp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57" y="2607766"/>
              <a:ext cx="443496" cy="452703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943105" y="2519932"/>
              <a:ext cx="10366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We</a:t>
              </a:r>
              <a:r>
                <a:rPr lang="de-DE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de-DE" sz="16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know</a:t>
              </a:r>
              <a:r>
                <a:rPr lang="de-DE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br>
                <a:rPr lang="de-DE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de-DE" sz="16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abrasives</a:t>
              </a:r>
              <a:r>
                <a:rPr lang="de-DE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cxnSp>
          <p:nvCxnSpPr>
            <p:cNvPr id="13" name="Gerade Verbindung 12"/>
            <p:cNvCxnSpPr/>
            <p:nvPr/>
          </p:nvCxnSpPr>
          <p:spPr bwMode="auto">
            <a:xfrm>
              <a:off x="505093" y="3132480"/>
              <a:ext cx="269150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feld 13"/>
            <p:cNvSpPr txBox="1"/>
            <p:nvPr/>
          </p:nvSpPr>
          <p:spPr>
            <a:xfrm>
              <a:off x="505093" y="3152499"/>
              <a:ext cx="2763514" cy="1648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Ef</a:t>
              </a:r>
              <a:r>
                <a:rPr lang="pl-PL" sz="120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ektywne</a:t>
              </a: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szlifowanie oznacza zrozumienie interakcji takich parametrów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  <a:br>
                <a:rPr lang="en-US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de-DE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&gt;   m</a:t>
              </a:r>
              <a:r>
                <a:rPr lang="pl-PL" sz="12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aszyny</a:t>
              </a:r>
              <a:endParaRPr lang="de-DE" sz="12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buClr>
                  <a:schemeClr val="bg1"/>
                </a:buClr>
                <a:tabLst>
                  <a:tab pos="177800" algn="l"/>
                </a:tabLst>
              </a:pPr>
              <a:r>
                <a:rPr lang="de-DE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&gt;	</a:t>
              </a:r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narzędzia </a:t>
              </a:r>
              <a:r>
                <a:rPr lang="pl-PL" sz="1200" b="1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ślifierskie</a:t>
              </a:r>
              <a:r>
                <a:rPr lang="de-DE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(</a:t>
              </a:r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mat. ścierne</a:t>
              </a:r>
              <a:r>
                <a:rPr lang="de-DE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  <a:p>
              <a:pPr>
                <a:buClr>
                  <a:schemeClr val="bg1"/>
                </a:buClr>
                <a:tabLst>
                  <a:tab pos="177800" algn="l"/>
                </a:tabLst>
              </a:pPr>
              <a:r>
                <a:rPr lang="de-DE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&gt;	</a:t>
              </a:r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przedmiot obrabiany</a:t>
              </a:r>
              <a:endParaRPr lang="de-DE" sz="12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buClr>
                  <a:schemeClr val="bg1"/>
                </a:buClr>
                <a:tabLst>
                  <a:tab pos="177800" algn="l"/>
                </a:tabLst>
              </a:pP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I odpowiednie ustawienia parametrów szlifowania w celu uzyskania optymalnego rezultatu szlifowania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" name="Prostokąt 2"/>
          <p:cNvSpPr/>
          <p:nvPr/>
        </p:nvSpPr>
        <p:spPr>
          <a:xfrm>
            <a:off x="1896435" y="2326210"/>
            <a:ext cx="1417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Znamy się na </a:t>
            </a:r>
          </a:p>
          <a:p>
            <a:r>
              <a:rPr lang="pl-PL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materiałach </a:t>
            </a:r>
          </a:p>
          <a:p>
            <a:r>
              <a:rPr lang="pl-PL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ściernych</a:t>
            </a:r>
            <a:r>
              <a:rPr lang="de-DE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9E4EFD97-7AAE-41CC-BFF0-3ADADE5A5B7B}"/>
              </a:ext>
            </a:extLst>
          </p:cNvPr>
          <p:cNvSpPr/>
          <p:nvPr/>
        </p:nvSpPr>
        <p:spPr>
          <a:xfrm>
            <a:off x="7233903" y="3433564"/>
            <a:ext cx="1552200" cy="1484713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spAutoFit/>
          </a:bodyPr>
          <a:lstStyle/>
          <a:p>
            <a:pPr marL="285750" indent="-285750" algn="l" fontAlgn="t">
              <a:buClr>
                <a:srgbClr val="CD0529"/>
              </a:buClr>
              <a:buFont typeface="Wingdings 3" panose="05040102010807070707" pitchFamily="18" charset="2"/>
              <a:buChar char="u"/>
            </a:pPr>
            <a:endParaRPr lang="de-DE" b="1" kern="0" dirty="0">
              <a:latin typeface="Myriad Pro Black" panose="020B0803030403020204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8" r="13310"/>
          <a:stretch/>
        </p:blipFill>
        <p:spPr>
          <a:xfrm>
            <a:off x="358777" y="1516803"/>
            <a:ext cx="1552200" cy="148471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8777" y="3001516"/>
            <a:ext cx="15522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Przemysł Motoryzacyjny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r="98"/>
          <a:stretch/>
        </p:blipFill>
        <p:spPr>
          <a:xfrm>
            <a:off x="2077558" y="1516803"/>
            <a:ext cx="1552200" cy="1484712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2077558" y="3001516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Przemysł lotniczy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786375" y="3001516"/>
            <a:ext cx="15522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Przemysł gospodarstwa domowego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516101" y="3001516"/>
            <a:ext cx="15522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Produkcja instalacji i zbiorników 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233903" y="3001516"/>
            <a:ext cx="15522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Przemysł Produkcji Metalowej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58777" y="4918277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planty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r="40069"/>
          <a:stretch/>
        </p:blipFill>
        <p:spPr>
          <a:xfrm>
            <a:off x="358777" y="3431560"/>
            <a:ext cx="1552200" cy="1486718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13857"/>
          <a:stretch/>
        </p:blipFill>
        <p:spPr>
          <a:xfrm>
            <a:off x="3796340" y="1516802"/>
            <a:ext cx="1552200" cy="148471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r="12879"/>
          <a:stretch/>
        </p:blipFill>
        <p:spPr>
          <a:xfrm>
            <a:off x="5515123" y="1516802"/>
            <a:ext cx="1552200" cy="1479559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r="-1" b="36803"/>
          <a:stretch/>
        </p:blipFill>
        <p:spPr>
          <a:xfrm>
            <a:off x="7233903" y="1517753"/>
            <a:ext cx="1552199" cy="1483763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t="3490" r="23719" b="8224"/>
          <a:stretch/>
        </p:blipFill>
        <p:spPr>
          <a:xfrm>
            <a:off x="2077558" y="3431560"/>
            <a:ext cx="1552200" cy="1486719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2077558" y="4918277"/>
            <a:ext cx="15522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Armatura domowa i przemysłowa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3"/>
          <a:stretch/>
        </p:blipFill>
        <p:spPr>
          <a:xfrm>
            <a:off x="3796340" y="3431561"/>
            <a:ext cx="1552200" cy="1486718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3796340" y="4918277"/>
            <a:ext cx="15522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Przemysł produkcji statków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037" r="-1" b="21870"/>
          <a:stretch/>
        </p:blipFill>
        <p:spPr>
          <a:xfrm>
            <a:off x="5516102" y="3431562"/>
            <a:ext cx="1551220" cy="1486716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5515122" y="4918277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Narzędzia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b="31152"/>
          <a:stretch/>
        </p:blipFill>
        <p:spPr>
          <a:xfrm>
            <a:off x="7233903" y="3431560"/>
            <a:ext cx="1552199" cy="1486719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7233903" y="4918277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Meble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0954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000" kern="0" dirty="0">
                <a:solidFill>
                  <a:srgbClr val="505050"/>
                </a:solidFill>
              </a:rPr>
              <a:t>Nasi odbiorcy na całym świecie</a:t>
            </a:r>
            <a:br>
              <a:rPr lang="de-DE" sz="2000" kern="0" dirty="0">
                <a:solidFill>
                  <a:srgbClr val="505050"/>
                </a:solidFill>
              </a:rPr>
            </a:br>
            <a:r>
              <a:rPr lang="pl-PL" sz="1600" b="0" kern="0" dirty="0">
                <a:solidFill>
                  <a:srgbClr val="505050"/>
                </a:solidFill>
              </a:rPr>
              <a:t>Rozwiązania branżowe</a:t>
            </a:r>
            <a:endParaRPr lang="de-DE" sz="1600" b="0" kern="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07" y="1194759"/>
            <a:ext cx="9144000" cy="4230624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4860032" y="3666700"/>
            <a:ext cx="3001009" cy="1463528"/>
            <a:chOff x="4888447" y="3842092"/>
            <a:chExt cx="3001009" cy="1463528"/>
          </a:xfrm>
        </p:grpSpPr>
        <p:sp>
          <p:nvSpPr>
            <p:cNvPr id="2" name="Rechteck 1"/>
            <p:cNvSpPr/>
            <p:nvPr/>
          </p:nvSpPr>
          <p:spPr>
            <a:xfrm>
              <a:off x="4888447" y="3937620"/>
              <a:ext cx="3001009" cy="1368000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rtlCol="0" anchor="ctr">
              <a:sp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3951201"/>
              <a:ext cx="615876" cy="628663"/>
            </a:xfrm>
            <a:prstGeom prst="rect">
              <a:avLst/>
            </a:prstGeom>
          </p:spPr>
        </p:pic>
        <p:sp>
          <p:nvSpPr>
            <p:cNvPr id="53" name="Textfeld 52"/>
            <p:cNvSpPr txBox="1"/>
            <p:nvPr/>
          </p:nvSpPr>
          <p:spPr>
            <a:xfrm>
              <a:off x="5508103" y="3973144"/>
              <a:ext cx="1108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spc="-5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Aktywny</a:t>
              </a:r>
            </a:p>
            <a:p>
              <a:r>
                <a:rPr lang="pl-PL" sz="1600" b="1" spc="-5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w ponad</a:t>
              </a:r>
              <a:endParaRPr lang="de-DE" sz="1600" b="1" spc="-5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6328607" y="3842092"/>
              <a:ext cx="129614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7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70</a:t>
              </a: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6948264" y="4216570"/>
              <a:ext cx="941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spc="-4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krajach</a:t>
              </a:r>
              <a:endParaRPr lang="de-DE" sz="1600" b="1" spc="-4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2" name="Gerade Verbindung 61"/>
            <p:cNvCxnSpPr/>
            <p:nvPr/>
          </p:nvCxnSpPr>
          <p:spPr bwMode="auto">
            <a:xfrm>
              <a:off x="5026447" y="4585692"/>
              <a:ext cx="269150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3" name="Textfeld 62"/>
            <p:cNvSpPr txBox="1"/>
            <p:nvPr/>
          </p:nvSpPr>
          <p:spPr>
            <a:xfrm>
              <a:off x="5026447" y="4605711"/>
              <a:ext cx="2763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operates in more than 70 countries – with international subsidiaries and numerous partners.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0954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000" kern="0" dirty="0">
                <a:solidFill>
                  <a:srgbClr val="505050"/>
                </a:solidFill>
              </a:rPr>
              <a:t>Siedziba w Hanowerze</a:t>
            </a:r>
            <a:r>
              <a:rPr lang="en-US" sz="2000" kern="0" dirty="0">
                <a:solidFill>
                  <a:srgbClr val="505050"/>
                </a:solidFill>
              </a:rPr>
              <a:t>. </a:t>
            </a:r>
            <a:r>
              <a:rPr lang="pl-PL" sz="2000" kern="0" dirty="0">
                <a:solidFill>
                  <a:srgbClr val="505050"/>
                </a:solidFill>
              </a:rPr>
              <a:t>Międzynarodowe oddziaływanie</a:t>
            </a:r>
            <a:r>
              <a:rPr lang="en-US" sz="2000" kern="0" dirty="0">
                <a:solidFill>
                  <a:srgbClr val="505050"/>
                </a:solidFill>
              </a:rPr>
              <a:t>.</a:t>
            </a:r>
            <a:endParaRPr lang="de-DE" sz="2000" kern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4D732EB-C4AC-44F7-9474-0702761AAA25}"/>
              </a:ext>
            </a:extLst>
          </p:cNvPr>
          <p:cNvGrpSpPr/>
          <p:nvPr/>
        </p:nvGrpSpPr>
        <p:grpSpPr>
          <a:xfrm>
            <a:off x="2837045" y="4972154"/>
            <a:ext cx="1671216" cy="261610"/>
            <a:chOff x="244757" y="4972154"/>
            <a:chExt cx="1671216" cy="261610"/>
          </a:xfrm>
        </p:grpSpPr>
        <p:sp>
          <p:nvSpPr>
            <p:cNvPr id="6" name="Gleichschenkliges Dreieck 5">
              <a:extLst>
                <a:ext uri="{FF2B5EF4-FFF2-40B4-BE49-F238E27FC236}">
                  <a16:creationId xmlns:a16="http://schemas.microsoft.com/office/drawing/2014/main" id="{6EC12814-66AA-48AF-91A6-0CE89B610D90}"/>
                </a:ext>
              </a:extLst>
            </p:cNvPr>
            <p:cNvSpPr/>
            <p:nvPr/>
          </p:nvSpPr>
          <p:spPr>
            <a:xfrm>
              <a:off x="244757" y="5037827"/>
              <a:ext cx="123244" cy="133922"/>
            </a:xfrm>
            <a:prstGeom prst="triangle">
              <a:avLst/>
            </a:prstGeom>
            <a:solidFill>
              <a:srgbClr val="505050"/>
            </a:solidFill>
          </p:spPr>
          <p:txBody>
            <a:bodyPr rtlCol="0" anchor="ctr">
              <a:sp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D159EFE-0DC3-400F-97F5-6C9E74BF6FB0}"/>
                </a:ext>
              </a:extLst>
            </p:cNvPr>
            <p:cNvSpPr txBox="1"/>
            <p:nvPr/>
          </p:nvSpPr>
          <p:spPr>
            <a:xfrm>
              <a:off x="323870" y="4972154"/>
              <a:ext cx="15921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</a:t>
              </a:r>
              <a:r>
                <a:rPr lang="pl-PL" sz="11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partnerzy handlowi</a:t>
              </a:r>
              <a:endParaRPr lang="de-DE" sz="11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7" name="Gerade Verbindung 32">
            <a:extLst>
              <a:ext uri="{FF2B5EF4-FFF2-40B4-BE49-F238E27FC236}">
                <a16:creationId xmlns:a16="http://schemas.microsoft.com/office/drawing/2014/main" id="{88D5013D-7BFE-4331-B480-053DB0883155}"/>
              </a:ext>
            </a:extLst>
          </p:cNvPr>
          <p:cNvCxnSpPr/>
          <p:nvPr/>
        </p:nvCxnSpPr>
        <p:spPr bwMode="auto">
          <a:xfrm flipV="1">
            <a:off x="3995936" y="1420234"/>
            <a:ext cx="0" cy="56040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505050"/>
            </a:solidFill>
            <a:prstDash val="solid"/>
            <a:round/>
            <a:headEnd type="none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3CF15D23-A8E9-4076-A857-625AF5E4C33A}"/>
              </a:ext>
            </a:extLst>
          </p:cNvPr>
          <p:cNvSpPr txBox="1"/>
          <p:nvPr/>
        </p:nvSpPr>
        <p:spPr>
          <a:xfrm>
            <a:off x="2988000" y="10800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900" b="1" dirty="0" err="1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Niemc</a:t>
            </a:r>
            <a:r>
              <a:rPr lang="de-DE" sz="900" b="1" dirty="0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  <a:p>
            <a:pPr algn="r"/>
            <a:r>
              <a:rPr lang="de-DE" sz="900" dirty="0" err="1">
                <a:solidFill>
                  <a:srgbClr val="CD042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Hanover</a:t>
            </a:r>
            <a:endParaRPr lang="de-DE" sz="900" dirty="0">
              <a:solidFill>
                <a:srgbClr val="CD042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58777" y="3001516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Pasy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077558" y="3001516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Fibry i krążki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786375" y="3001516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pl-PL" sz="12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olki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551443" y="3001516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Arkusze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268121" y="3001516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Akcesoria i dyski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58777" y="4918277"/>
            <a:ext cx="15522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12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Produ</a:t>
            </a:r>
            <a:r>
              <a:rPr lang="pl-PL" sz="12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kty</a:t>
            </a:r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dla konfekcjonerów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t="9705" r="25047" b="18689"/>
          <a:stretch/>
        </p:blipFill>
        <p:spPr>
          <a:xfrm>
            <a:off x="2077558" y="3433564"/>
            <a:ext cx="1552200" cy="1484714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2077558" y="4918277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Jumbo </a:t>
            </a:r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role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786375" y="4918277"/>
            <a:ext cx="1552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VSM </a:t>
            </a:r>
            <a:r>
              <a:rPr lang="pl-PL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podłoża </a:t>
            </a:r>
            <a:endParaRPr lang="de-DE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0954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000" kern="0" dirty="0">
                <a:solidFill>
                  <a:srgbClr val="505050"/>
                </a:solidFill>
              </a:rPr>
              <a:t>Nasz portfolio produktów</a:t>
            </a:r>
            <a:br>
              <a:rPr lang="de-DE" sz="2000" kern="0" dirty="0">
                <a:solidFill>
                  <a:srgbClr val="505050"/>
                </a:solidFill>
              </a:rPr>
            </a:br>
            <a:r>
              <a:rPr lang="pl-PL" sz="1600" b="0" kern="0" dirty="0">
                <a:solidFill>
                  <a:srgbClr val="505050"/>
                </a:solidFill>
              </a:rPr>
              <a:t>Jakość, powtarzalność, certyfikaty i ponad 1500 serii</a:t>
            </a:r>
            <a:endParaRPr lang="de-DE" sz="1600" b="0" kern="0" dirty="0">
              <a:solidFill>
                <a:srgbClr val="505050"/>
              </a:solidFill>
            </a:endParaRP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7" y="1518198"/>
            <a:ext cx="1552200" cy="1481923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8" y="1518198"/>
            <a:ext cx="1552200" cy="1481923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39" y="1516802"/>
            <a:ext cx="1555123" cy="1484714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22" y="1518199"/>
            <a:ext cx="1552199" cy="1481922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7"/>
          <a:stretch/>
        </p:blipFill>
        <p:spPr>
          <a:xfrm>
            <a:off x="7235904" y="1516803"/>
            <a:ext cx="1552199" cy="1484716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9"/>
          <a:stretch/>
        </p:blipFill>
        <p:spPr>
          <a:xfrm>
            <a:off x="358777" y="3431559"/>
            <a:ext cx="1552200" cy="148671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2"/>
          <a:stretch/>
        </p:blipFill>
        <p:spPr>
          <a:xfrm>
            <a:off x="2075714" y="3431559"/>
            <a:ext cx="1554044" cy="1486720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b="4710"/>
          <a:stretch/>
        </p:blipFill>
        <p:spPr>
          <a:xfrm>
            <a:off x="3786375" y="3433564"/>
            <a:ext cx="1550537" cy="14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1430027" y="1516803"/>
            <a:ext cx="918622" cy="1280978"/>
            <a:chOff x="1430027" y="1516803"/>
            <a:chExt cx="918622" cy="128097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027" y="1516803"/>
              <a:ext cx="908649" cy="908649"/>
            </a:xfrm>
            <a:prstGeom prst="rect">
              <a:avLst/>
            </a:prstGeom>
          </p:spPr>
        </p:pic>
        <p:sp>
          <p:nvSpPr>
            <p:cNvPr id="35" name="Textfeld 34"/>
            <p:cNvSpPr txBox="1"/>
            <p:nvPr/>
          </p:nvSpPr>
          <p:spPr>
            <a:xfrm>
              <a:off x="1440000" y="2428449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długim pasem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04742" y="1516803"/>
            <a:ext cx="962684" cy="1280978"/>
            <a:chOff x="304742" y="1516803"/>
            <a:chExt cx="962684" cy="1280978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7" y="1516803"/>
              <a:ext cx="908649" cy="908649"/>
            </a:xfrm>
            <a:prstGeom prst="rect">
              <a:avLst/>
            </a:prstGeom>
          </p:spPr>
        </p:pic>
        <p:sp>
          <p:nvSpPr>
            <p:cNvPr id="36" name="Textfeld 35"/>
            <p:cNvSpPr txBox="1"/>
            <p:nvPr/>
          </p:nvSpPr>
          <p:spPr>
            <a:xfrm>
              <a:off x="304742" y="2428449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płaszczyzn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2501277" y="1516803"/>
            <a:ext cx="908649" cy="1280978"/>
            <a:chOff x="2501277" y="1516803"/>
            <a:chExt cx="908649" cy="1280978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277" y="1516803"/>
              <a:ext cx="908649" cy="908649"/>
            </a:xfrm>
            <a:prstGeom prst="rect">
              <a:avLst/>
            </a:prstGeom>
          </p:spPr>
        </p:pic>
        <p:sp>
          <p:nvSpPr>
            <p:cNvPr id="37" name="Textfeld 36"/>
            <p:cNvSpPr txBox="1"/>
            <p:nvPr/>
          </p:nvSpPr>
          <p:spPr>
            <a:xfrm>
              <a:off x="2501277" y="2428449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</a:t>
              </a:r>
              <a:r>
                <a:rPr lang="pl-PL" sz="900" dirty="0" err="1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szrokim</a:t>
              </a:r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pasem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572526" y="1516803"/>
            <a:ext cx="908650" cy="1280978"/>
            <a:chOff x="3572526" y="1516803"/>
            <a:chExt cx="908650" cy="1280978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27" y="1516803"/>
              <a:ext cx="908649" cy="908649"/>
            </a:xfrm>
            <a:prstGeom prst="rect">
              <a:avLst/>
            </a:prstGeom>
          </p:spPr>
        </p:pic>
        <p:sp>
          <p:nvSpPr>
            <p:cNvPr id="38" name="Textfeld 37"/>
            <p:cNvSpPr txBox="1"/>
            <p:nvPr/>
          </p:nvSpPr>
          <p:spPr>
            <a:xfrm>
              <a:off x="3572526" y="2428449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krawędzi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4643776" y="1516803"/>
            <a:ext cx="908650" cy="1280978"/>
            <a:chOff x="4643776" y="1516803"/>
            <a:chExt cx="908650" cy="1280978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777" y="1516803"/>
              <a:ext cx="908649" cy="908649"/>
            </a:xfrm>
            <a:prstGeom prst="rect">
              <a:avLst/>
            </a:prstGeom>
          </p:spPr>
        </p:pic>
        <p:sp>
          <p:nvSpPr>
            <p:cNvPr id="39" name="Textfeld 38"/>
            <p:cNvSpPr txBox="1"/>
            <p:nvPr/>
          </p:nvSpPr>
          <p:spPr>
            <a:xfrm>
              <a:off x="4643776" y="2428449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z oparciem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5715026" y="1516803"/>
            <a:ext cx="1017214" cy="1280978"/>
            <a:chOff x="5715026" y="1516803"/>
            <a:chExt cx="1017214" cy="1280978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7" y="1516803"/>
              <a:ext cx="908649" cy="908649"/>
            </a:xfrm>
            <a:prstGeom prst="rect">
              <a:avLst/>
            </a:prstGeom>
          </p:spPr>
        </p:pic>
        <p:sp>
          <p:nvSpPr>
            <p:cNvPr id="40" name="Textfeld 39"/>
            <p:cNvSpPr txBox="1"/>
            <p:nvPr/>
          </p:nvSpPr>
          <p:spPr>
            <a:xfrm>
              <a:off x="5715026" y="2428449"/>
              <a:ext cx="101721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obwiedniowe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6786277" y="1516803"/>
            <a:ext cx="1017214" cy="1142478"/>
            <a:chOff x="6786277" y="1516803"/>
            <a:chExt cx="1017214" cy="1142478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277" y="1516803"/>
              <a:ext cx="908649" cy="908649"/>
            </a:xfrm>
            <a:prstGeom prst="rect">
              <a:avLst/>
            </a:prstGeom>
          </p:spPr>
        </p:pic>
        <p:sp>
          <p:nvSpPr>
            <p:cNvPr id="41" name="Textfeld 40"/>
            <p:cNvSpPr txBox="1"/>
            <p:nvPr/>
          </p:nvSpPr>
          <p:spPr>
            <a:xfrm>
              <a:off x="6786277" y="2428449"/>
              <a:ext cx="1017214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na krzyż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7857525" y="1516803"/>
            <a:ext cx="1017214" cy="1280978"/>
            <a:chOff x="7857525" y="1516803"/>
            <a:chExt cx="1017214" cy="1280978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525" y="1516803"/>
              <a:ext cx="908649" cy="908649"/>
            </a:xfrm>
            <a:prstGeom prst="rect">
              <a:avLst/>
            </a:prstGeom>
          </p:spPr>
        </p:pic>
        <p:sp>
          <p:nvSpPr>
            <p:cNvPr id="42" name="Textfeld 41"/>
            <p:cNvSpPr txBox="1"/>
            <p:nvPr/>
          </p:nvSpPr>
          <p:spPr>
            <a:xfrm>
              <a:off x="7857525" y="2428449"/>
              <a:ext cx="101721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planetarne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358777" y="2785492"/>
            <a:ext cx="908649" cy="1277981"/>
            <a:chOff x="358777" y="2785492"/>
            <a:chExt cx="908649" cy="127798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7" y="2785492"/>
              <a:ext cx="908649" cy="908649"/>
            </a:xfrm>
            <a:prstGeom prst="rect">
              <a:avLst/>
            </a:prstGeom>
          </p:spPr>
        </p:pic>
        <p:sp>
          <p:nvSpPr>
            <p:cNvPr id="43" name="Textfeld 42"/>
            <p:cNvSpPr txBox="1"/>
            <p:nvPr/>
          </p:nvSpPr>
          <p:spPr>
            <a:xfrm>
              <a:off x="358777" y="3694141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na bębnie rozprężnym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430027" y="2785492"/>
            <a:ext cx="908649" cy="1277981"/>
            <a:chOff x="1430027" y="2785492"/>
            <a:chExt cx="908649" cy="1277981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027" y="2785492"/>
              <a:ext cx="908649" cy="908649"/>
            </a:xfrm>
            <a:prstGeom prst="rect">
              <a:avLst/>
            </a:prstGeom>
          </p:spPr>
        </p:pic>
        <p:sp>
          <p:nvSpPr>
            <p:cNvPr id="44" name="Textfeld 43"/>
            <p:cNvSpPr txBox="1"/>
            <p:nvPr/>
          </p:nvSpPr>
          <p:spPr>
            <a:xfrm>
              <a:off x="1430027" y="3694141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na wolnym pasie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501276" y="2785492"/>
            <a:ext cx="908650" cy="1139481"/>
            <a:chOff x="2501276" y="2785492"/>
            <a:chExt cx="908650" cy="113948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277" y="2785492"/>
              <a:ext cx="908649" cy="908649"/>
            </a:xfrm>
            <a:prstGeom prst="rect">
              <a:avLst/>
            </a:prstGeom>
          </p:spPr>
        </p:pic>
        <p:sp>
          <p:nvSpPr>
            <p:cNvPr id="45" name="Textfeld 44"/>
            <p:cNvSpPr txBox="1"/>
            <p:nvPr/>
          </p:nvSpPr>
          <p:spPr>
            <a:xfrm>
              <a:off x="2501276" y="3694141"/>
              <a:ext cx="908649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Roboty szlifujące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3572525" y="2785492"/>
            <a:ext cx="908651" cy="1277981"/>
            <a:chOff x="3572525" y="2785492"/>
            <a:chExt cx="908651" cy="1277981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27" y="2785492"/>
              <a:ext cx="908649" cy="908649"/>
            </a:xfrm>
            <a:prstGeom prst="rect">
              <a:avLst/>
            </a:prstGeom>
          </p:spPr>
        </p:pic>
        <p:sp>
          <p:nvSpPr>
            <p:cNvPr id="46" name="Textfeld 45"/>
            <p:cNvSpPr txBox="1"/>
            <p:nvPr/>
          </p:nvSpPr>
          <p:spPr>
            <a:xfrm>
              <a:off x="3572525" y="3694141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Szlifierki kątowe na krążki fibrowe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643777" y="2785492"/>
            <a:ext cx="938935" cy="1322380"/>
            <a:chOff x="4643777" y="2785492"/>
            <a:chExt cx="938935" cy="1322380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777" y="2785492"/>
              <a:ext cx="908649" cy="908649"/>
            </a:xfrm>
            <a:prstGeom prst="rect">
              <a:avLst/>
            </a:prstGeom>
          </p:spPr>
        </p:pic>
        <p:sp>
          <p:nvSpPr>
            <p:cNvPr id="47" name="Textfeld 46"/>
            <p:cNvSpPr txBox="1"/>
            <p:nvPr/>
          </p:nvSpPr>
          <p:spPr>
            <a:xfrm>
              <a:off x="4643777" y="3600041"/>
              <a:ext cx="938935" cy="507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krążkami welurowymi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5715027" y="2785492"/>
            <a:ext cx="945205" cy="1139481"/>
            <a:chOff x="5715027" y="2785492"/>
            <a:chExt cx="945205" cy="1139481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7" y="2785492"/>
              <a:ext cx="908649" cy="908649"/>
            </a:xfrm>
            <a:prstGeom prst="rect">
              <a:avLst/>
            </a:prstGeom>
          </p:spPr>
        </p:pic>
        <p:sp>
          <p:nvSpPr>
            <p:cNvPr id="48" name="Textfeld 47"/>
            <p:cNvSpPr txBox="1"/>
            <p:nvPr/>
          </p:nvSpPr>
          <p:spPr>
            <a:xfrm>
              <a:off x="5715027" y="3694141"/>
              <a:ext cx="945205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Pilnikarki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6786277" y="2785492"/>
            <a:ext cx="951475" cy="1277981"/>
            <a:chOff x="6786277" y="2785492"/>
            <a:chExt cx="951475" cy="1277981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277" y="2785492"/>
              <a:ext cx="908649" cy="908649"/>
            </a:xfrm>
            <a:prstGeom prst="rect">
              <a:avLst/>
            </a:prstGeom>
          </p:spPr>
        </p:pic>
        <p:sp>
          <p:nvSpPr>
            <p:cNvPr id="49" name="Textfeld 48"/>
            <p:cNvSpPr txBox="1"/>
            <p:nvPr/>
          </p:nvSpPr>
          <p:spPr>
            <a:xfrm>
              <a:off x="6792547" y="3694141"/>
              <a:ext cx="94520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arkuszami 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7857525" y="2785492"/>
            <a:ext cx="945205" cy="1277981"/>
            <a:chOff x="7857525" y="2785492"/>
            <a:chExt cx="945205" cy="1277981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525" y="2785492"/>
              <a:ext cx="908649" cy="908649"/>
            </a:xfrm>
            <a:prstGeom prst="rect">
              <a:avLst/>
            </a:prstGeom>
          </p:spPr>
        </p:pic>
        <p:sp>
          <p:nvSpPr>
            <p:cNvPr id="50" name="Textfeld 49"/>
            <p:cNvSpPr txBox="1"/>
            <p:nvPr/>
          </p:nvSpPr>
          <p:spPr>
            <a:xfrm>
              <a:off x="7857525" y="3694141"/>
              <a:ext cx="94520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Ręczne szlifierki taśmowe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358777" y="4081636"/>
            <a:ext cx="908649" cy="1416480"/>
            <a:chOff x="358777" y="4081636"/>
            <a:chExt cx="908649" cy="1416480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7" y="4081636"/>
              <a:ext cx="908649" cy="908649"/>
            </a:xfrm>
            <a:prstGeom prst="rect">
              <a:avLst/>
            </a:prstGeom>
          </p:spPr>
        </p:pic>
        <p:sp>
          <p:nvSpPr>
            <p:cNvPr id="51" name="Textfeld 50"/>
            <p:cNvSpPr txBox="1"/>
            <p:nvPr/>
          </p:nvSpPr>
          <p:spPr>
            <a:xfrm>
              <a:off x="358777" y="4990285"/>
              <a:ext cx="908649" cy="507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Szlifierki za walcami - </a:t>
              </a:r>
              <a:r>
                <a:rPr lang="pl-PL" sz="900" dirty="0" err="1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satyniarki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1425192" y="4081636"/>
            <a:ext cx="913484" cy="1277981"/>
            <a:chOff x="1425192" y="4081636"/>
            <a:chExt cx="913484" cy="1277981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027" y="4081636"/>
              <a:ext cx="908649" cy="908649"/>
            </a:xfrm>
            <a:prstGeom prst="rect">
              <a:avLst/>
            </a:prstGeom>
          </p:spPr>
        </p:pic>
        <p:sp>
          <p:nvSpPr>
            <p:cNvPr id="52" name="Textfeld 51"/>
            <p:cNvSpPr txBox="1"/>
            <p:nvPr/>
          </p:nvSpPr>
          <p:spPr>
            <a:xfrm>
              <a:off x="1425192" y="4990285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ręczne - obwiedniowe 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2501275" y="4081636"/>
            <a:ext cx="908651" cy="1277981"/>
            <a:chOff x="2501275" y="4081636"/>
            <a:chExt cx="908651" cy="1277981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277" y="4081636"/>
              <a:ext cx="908649" cy="908649"/>
            </a:xfrm>
            <a:prstGeom prst="rect">
              <a:avLst/>
            </a:prstGeom>
          </p:spPr>
        </p:pic>
        <p:sp>
          <p:nvSpPr>
            <p:cNvPr id="53" name="Textfeld 52"/>
            <p:cNvSpPr txBox="1"/>
            <p:nvPr/>
          </p:nvSpPr>
          <p:spPr>
            <a:xfrm>
              <a:off x="2501275" y="4990285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parkietów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3569279" y="4081636"/>
            <a:ext cx="993196" cy="1416480"/>
            <a:chOff x="3569279" y="4081636"/>
            <a:chExt cx="993196" cy="1416480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27" y="4081636"/>
              <a:ext cx="908649" cy="908649"/>
            </a:xfrm>
            <a:prstGeom prst="rect">
              <a:avLst/>
            </a:prstGeom>
          </p:spPr>
        </p:pic>
        <p:sp>
          <p:nvSpPr>
            <p:cNvPr id="54" name="Textfeld 53"/>
            <p:cNvSpPr txBox="1"/>
            <p:nvPr/>
          </p:nvSpPr>
          <p:spPr>
            <a:xfrm>
              <a:off x="3569279" y="4990285"/>
              <a:ext cx="993196" cy="507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Cykliniarka podłogowa z krążkami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9" name="Gruppieren 68"/>
          <p:cNvGrpSpPr/>
          <p:nvPr/>
        </p:nvGrpSpPr>
        <p:grpSpPr>
          <a:xfrm>
            <a:off x="4643777" y="4081636"/>
            <a:ext cx="936335" cy="1277981"/>
            <a:chOff x="4643777" y="4081636"/>
            <a:chExt cx="936335" cy="1277981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777" y="4081636"/>
              <a:ext cx="908649" cy="908649"/>
            </a:xfrm>
            <a:prstGeom prst="rect">
              <a:avLst/>
            </a:prstGeom>
          </p:spPr>
        </p:pic>
        <p:sp>
          <p:nvSpPr>
            <p:cNvPr id="55" name="Textfeld 54"/>
            <p:cNvSpPr txBox="1"/>
            <p:nvPr/>
          </p:nvSpPr>
          <p:spPr>
            <a:xfrm>
              <a:off x="4671463" y="4990285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ręczne arkuszami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15026" y="4081636"/>
            <a:ext cx="908650" cy="1277981"/>
            <a:chOff x="5715026" y="4081636"/>
            <a:chExt cx="908650" cy="1277981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7" y="4081636"/>
              <a:ext cx="908649" cy="908649"/>
            </a:xfrm>
            <a:prstGeom prst="rect">
              <a:avLst/>
            </a:prstGeom>
          </p:spPr>
        </p:pic>
        <p:sp>
          <p:nvSpPr>
            <p:cNvPr id="56" name="Textfeld 55"/>
            <p:cNvSpPr txBox="1"/>
            <p:nvPr/>
          </p:nvSpPr>
          <p:spPr>
            <a:xfrm>
              <a:off x="5715026" y="4990285"/>
              <a:ext cx="90864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l-PL" sz="9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Szlifowanie ręczne klockami</a:t>
              </a:r>
              <a:endParaRPr lang="de-DE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71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0954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000" kern="0" dirty="0">
                <a:solidFill>
                  <a:srgbClr val="505050"/>
                </a:solidFill>
              </a:rPr>
              <a:t>Ponad 200 produktów ściernych do niemal każdego zastosowania</a:t>
            </a:r>
            <a:br>
              <a:rPr lang="de-DE" sz="2000" kern="0" dirty="0">
                <a:solidFill>
                  <a:srgbClr val="505050"/>
                </a:solidFill>
              </a:rPr>
            </a:br>
            <a:r>
              <a:rPr lang="pl-PL" sz="1600" b="0" kern="0" dirty="0">
                <a:solidFill>
                  <a:srgbClr val="505050"/>
                </a:solidFill>
              </a:rPr>
              <a:t>Maszyny /Proces szlifowania</a:t>
            </a:r>
            <a:endParaRPr lang="de-DE" sz="1600" b="0" kern="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2" b="17108"/>
          <a:stretch/>
        </p:blipFill>
        <p:spPr>
          <a:xfrm>
            <a:off x="1" y="973803"/>
            <a:ext cx="9144000" cy="4751021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95172" cy="4503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000" kern="0" dirty="0">
                <a:solidFill>
                  <a:srgbClr val="505050"/>
                </a:solidFill>
              </a:rPr>
              <a:t>Za czym stoimy</a:t>
            </a:r>
            <a:r>
              <a:rPr lang="de-DE" sz="2000" kern="0" dirty="0">
                <a:solidFill>
                  <a:srgbClr val="505050"/>
                </a:solidFill>
              </a:rPr>
              <a:t>...</a:t>
            </a:r>
            <a:endParaRPr lang="de-DE" sz="2000" kern="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4932040" y="1683151"/>
            <a:ext cx="4176464" cy="1360352"/>
            <a:chOff x="4888447" y="3937603"/>
            <a:chExt cx="3342962" cy="1272878"/>
          </a:xfrm>
        </p:grpSpPr>
        <p:sp>
          <p:nvSpPr>
            <p:cNvPr id="11" name="Rechteck 10"/>
            <p:cNvSpPr/>
            <p:nvPr/>
          </p:nvSpPr>
          <p:spPr>
            <a:xfrm>
              <a:off x="4888447" y="3937603"/>
              <a:ext cx="3312368" cy="1224000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748" y="4068026"/>
              <a:ext cx="407857" cy="416324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5484389" y="3973131"/>
              <a:ext cx="2620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VSM – </a:t>
              </a:r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Więcej niż trzy litery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 bwMode="auto">
            <a:xfrm>
              <a:off x="5026447" y="4585692"/>
              <a:ext cx="31023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/>
            <p:cNvSpPr txBox="1"/>
            <p:nvPr/>
          </p:nvSpPr>
          <p:spPr>
            <a:xfrm>
              <a:off x="4936740" y="4605711"/>
              <a:ext cx="3294669" cy="60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Wysoka jakość produktów, profesjonalna wiedza w zakresie materiałów ściernych, ponad 150 doświadczenie, orientacja na potrzeby i oczekiwania klienta.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0DAFEFDC-BB4F-43F4-81D6-6A5BB33C3642}"/>
              </a:ext>
            </a:extLst>
          </p:cNvPr>
          <p:cNvSpPr txBox="1">
            <a:spLocks/>
          </p:cNvSpPr>
          <p:nvPr/>
        </p:nvSpPr>
        <p:spPr>
          <a:xfrm>
            <a:off x="8478000" y="5457600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b="0" kern="120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7339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534676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802015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069352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1336691" algn="l" defTabSz="534676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604028" algn="l" defTabSz="534676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871367" algn="l" defTabSz="534676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2138705" algn="l" defTabSz="534676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AAF243C8-7A6D-49E9-BD6D-C8C89C06A206}" type="slidenum">
              <a:rPr lang="de-DE" smtClean="0">
                <a:solidFill>
                  <a:schemeClr val="bg1"/>
                </a:solidFill>
              </a:rPr>
              <a:pPr/>
              <a:t>8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CF3CC2B6-B770-4759-8688-436B9DBBC6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CF3CC2B6-B770-4759-8688-436B9DBBC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8658" r="10300"/>
          <a:stretch/>
        </p:blipFill>
        <p:spPr>
          <a:xfrm>
            <a:off x="-1" y="973803"/>
            <a:ext cx="9147175" cy="4741197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358776" y="2737313"/>
            <a:ext cx="3997200" cy="1224000"/>
            <a:chOff x="4888446" y="3937603"/>
            <a:chExt cx="3997200" cy="1224000"/>
          </a:xfrm>
        </p:grpSpPr>
        <p:sp>
          <p:nvSpPr>
            <p:cNvPr id="10" name="Rechteck 9"/>
            <p:cNvSpPr/>
            <p:nvPr/>
          </p:nvSpPr>
          <p:spPr>
            <a:xfrm>
              <a:off x="4888446" y="3937603"/>
              <a:ext cx="3781176" cy="1224000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285750" indent="-285750" algn="l" fontAlgn="t">
                <a:buClr>
                  <a:srgbClr val="CD0529"/>
                </a:buClr>
                <a:buFont typeface="Wingdings 3" panose="05040102010807070707" pitchFamily="18" charset="2"/>
                <a:buChar char="u"/>
              </a:pPr>
              <a:endParaRPr lang="de-DE" b="1" kern="0" dirty="0">
                <a:latin typeface="Myriad Pro Black" panose="020B0803030403020204" pitchFamily="34" charset="0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283" y="4047554"/>
              <a:ext cx="456632" cy="466113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5580112" y="3973131"/>
              <a:ext cx="3305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„</a:t>
              </a:r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Rolki Jumbo</a:t>
              </a:r>
              <a:r>
                <a:rPr lang="de-DE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“ </a:t>
              </a:r>
              <a:r>
                <a:rPr lang="pl-PL" sz="16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produkowane w Niemczech mają szerokość 1480mm</a:t>
              </a:r>
              <a:endParaRPr lang="de-DE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3" name="Gerade Verbindung 12"/>
            <p:cNvCxnSpPr/>
            <p:nvPr/>
          </p:nvCxnSpPr>
          <p:spPr bwMode="auto">
            <a:xfrm>
              <a:off x="5026447" y="4585692"/>
              <a:ext cx="3427151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feld 13"/>
            <p:cNvSpPr txBox="1"/>
            <p:nvPr/>
          </p:nvSpPr>
          <p:spPr>
            <a:xfrm>
              <a:off x="5026446" y="4605711"/>
              <a:ext cx="3499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Produkcja jumbo </a:t>
              </a:r>
              <a:r>
                <a:rPr lang="pl-PL" sz="1200" dirty="0" err="1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rol</a:t>
              </a:r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w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Hanover</a:t>
              </a:r>
              <a:r>
                <a:rPr lang="pl-PL" sz="12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ze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</a:p>
            <a:p>
              <a:r>
                <a:rPr lang="pl-PL" sz="120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Pakowane i rozsyłane na cały świat.</a:t>
              </a:r>
              <a:endParaRPr lang="de-DE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Titel 4">
            <a:extLst>
              <a:ext uri="{FF2B5EF4-FFF2-40B4-BE49-F238E27FC236}">
                <a16:creationId xmlns:a16="http://schemas.microsoft.com/office/drawing/2014/main" id="{955E42A7-146D-45DC-BAA4-A6C4D13D5396}"/>
              </a:ext>
            </a:extLst>
          </p:cNvPr>
          <p:cNvSpPr txBox="1">
            <a:spLocks/>
          </p:cNvSpPr>
          <p:nvPr/>
        </p:nvSpPr>
        <p:spPr>
          <a:xfrm>
            <a:off x="271006" y="523440"/>
            <a:ext cx="8407397" cy="7304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5pPr>
            <a:lvl6pPr marL="267339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6pPr>
            <a:lvl7pPr marL="534676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7pPr>
            <a:lvl8pPr marL="802015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8pPr>
            <a:lvl9pPr marL="1069352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000" kern="0" dirty="0">
                <a:solidFill>
                  <a:srgbClr val="505050"/>
                </a:solidFill>
              </a:rPr>
              <a:t>160</a:t>
            </a:r>
            <a:r>
              <a:rPr lang="en-US" sz="2000" kern="0" dirty="0">
                <a:solidFill>
                  <a:srgbClr val="505050"/>
                </a:solidFill>
              </a:rPr>
              <a:t> </a:t>
            </a:r>
            <a:r>
              <a:rPr lang="pl-PL" sz="2000" kern="0" dirty="0">
                <a:solidFill>
                  <a:srgbClr val="505050"/>
                </a:solidFill>
              </a:rPr>
              <a:t>lat doświadczenia w jednej rolce</a:t>
            </a:r>
            <a:endParaRPr lang="de-DE" sz="2000" kern="0" dirty="0"/>
          </a:p>
        </p:txBody>
      </p:sp>
      <p:sp>
        <p:nvSpPr>
          <p:cNvPr id="23" name="Foliennummernplatzhalter 3">
            <a:extLst>
              <a:ext uri="{FF2B5EF4-FFF2-40B4-BE49-F238E27FC236}">
                <a16:creationId xmlns:a16="http://schemas.microsoft.com/office/drawing/2014/main" id="{A9DC5B3F-1F44-44B0-8793-84D0654D4777}"/>
              </a:ext>
            </a:extLst>
          </p:cNvPr>
          <p:cNvSpPr txBox="1">
            <a:spLocks/>
          </p:cNvSpPr>
          <p:nvPr/>
        </p:nvSpPr>
        <p:spPr>
          <a:xfrm>
            <a:off x="8477388" y="5457546"/>
            <a:ext cx="288789" cy="185610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b="0" kern="120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7339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534676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802015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069352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1336691" algn="l" defTabSz="534676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1604028" algn="l" defTabSz="534676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871367" algn="l" defTabSz="534676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2138705" algn="l" defTabSz="534676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AAF243C8-7A6D-49E9-BD6D-C8C89C06A206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44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69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1&quot;&gt;&lt;elem m_fUsage=&quot;3.43900000000000010000E+000&quot;&gt;&lt;m_msothmcolidx val=&quot;0&quot;/&gt;&lt;m_rgb r=&quot;15&quot; g=&quot;9d&quot; b=&quot;ac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8EXLGNoqB9BjTumRjcPJ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_nnyR.GAfu7SGLLLDZOS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BT5LcVQBx8Pz8FaIvEe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_XWxansTkprz3lXaFLe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äsentation1">
  <a:themeElements>
    <a:clrScheme name="VSM">
      <a:dk1>
        <a:srgbClr val="000000"/>
      </a:dk1>
      <a:lt1>
        <a:srgbClr val="FFFFFF"/>
      </a:lt1>
      <a:dk2>
        <a:srgbClr val="DADADA"/>
      </a:dk2>
      <a:lt2>
        <a:srgbClr val="B3B3B3"/>
      </a:lt2>
      <a:accent1>
        <a:srgbClr val="3F3F3F"/>
      </a:accent1>
      <a:accent2>
        <a:srgbClr val="CD0529"/>
      </a:accent2>
      <a:accent3>
        <a:srgbClr val="159DAC"/>
      </a:accent3>
      <a:accent4>
        <a:srgbClr val="F9B200"/>
      </a:accent4>
      <a:accent5>
        <a:srgbClr val="950159"/>
      </a:accent5>
      <a:accent6>
        <a:srgbClr val="004D6F"/>
      </a:accent6>
      <a:hlink>
        <a:srgbClr val="7CBAC4"/>
      </a:hlink>
      <a:folHlink>
        <a:srgbClr val="BBD8DD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285750" indent="-285750" algn="l" fontAlgn="t">
          <a:buClr>
            <a:srgbClr val="CD0529"/>
          </a:buClr>
          <a:buFont typeface="Wingdings 3" panose="05040102010807070707" pitchFamily="18" charset="2"/>
          <a:buChar char="u"/>
          <a:defRPr b="1" kern="0" dirty="0">
            <a:latin typeface="Myriad Pro Black" panose="020B0803030403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 err="1" smtClean="0"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T_Master_2016-06-07_LS_01">
  <a:themeElements>
    <a:clrScheme name="VSM">
      <a:dk1>
        <a:srgbClr val="000000"/>
      </a:dk1>
      <a:lt1>
        <a:srgbClr val="FFFFFF"/>
      </a:lt1>
      <a:dk2>
        <a:srgbClr val="DADADA"/>
      </a:dk2>
      <a:lt2>
        <a:srgbClr val="B3B3B3"/>
      </a:lt2>
      <a:accent1>
        <a:srgbClr val="3F3F3F"/>
      </a:accent1>
      <a:accent2>
        <a:srgbClr val="CD0529"/>
      </a:accent2>
      <a:accent3>
        <a:srgbClr val="159DAC"/>
      </a:accent3>
      <a:accent4>
        <a:srgbClr val="F9B200"/>
      </a:accent4>
      <a:accent5>
        <a:srgbClr val="950159"/>
      </a:accent5>
      <a:accent6>
        <a:srgbClr val="004D6F"/>
      </a:accent6>
      <a:hlink>
        <a:srgbClr val="7CBAC4"/>
      </a:hlink>
      <a:folHlink>
        <a:srgbClr val="BBD8DD"/>
      </a:folHlink>
    </a:clrScheme>
    <a:fontScheme name="VSM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 err="1" smtClean="0"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äsentation1">
  <a:themeElements>
    <a:clrScheme name="VSM">
      <a:dk1>
        <a:srgbClr val="000000"/>
      </a:dk1>
      <a:lt1>
        <a:srgbClr val="FFFFFF"/>
      </a:lt1>
      <a:dk2>
        <a:srgbClr val="DADADA"/>
      </a:dk2>
      <a:lt2>
        <a:srgbClr val="B3B3B3"/>
      </a:lt2>
      <a:accent1>
        <a:srgbClr val="3F3F3F"/>
      </a:accent1>
      <a:accent2>
        <a:srgbClr val="CD0529"/>
      </a:accent2>
      <a:accent3>
        <a:srgbClr val="159DAC"/>
      </a:accent3>
      <a:accent4>
        <a:srgbClr val="F9B200"/>
      </a:accent4>
      <a:accent5>
        <a:srgbClr val="950159"/>
      </a:accent5>
      <a:accent6>
        <a:srgbClr val="004D6F"/>
      </a:accent6>
      <a:hlink>
        <a:srgbClr val="7CBAC4"/>
      </a:hlink>
      <a:folHlink>
        <a:srgbClr val="BBD8DD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285750" indent="-285750" algn="l" fontAlgn="t">
          <a:buClr>
            <a:srgbClr val="CD0529"/>
          </a:buClr>
          <a:buFont typeface="Wingdings 3" panose="05040102010807070707" pitchFamily="18" charset="2"/>
          <a:buChar char="u"/>
          <a:defRPr b="1" kern="0" dirty="0">
            <a:latin typeface="Myriad Pro Black" panose="020B0803030403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 err="1" smtClean="0"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Präsentation1</Template>
  <TotalTime>405</TotalTime>
  <Words>899</Words>
  <Application>Microsoft Office PowerPoint</Application>
  <PresentationFormat>Pokaz na ekranie (16:10)</PresentationFormat>
  <Paragraphs>165</Paragraphs>
  <Slides>23</Slides>
  <Notes>9</Notes>
  <HiddenSlides>11</HiddenSlides>
  <MMClips>1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5" baseType="lpstr">
      <vt:lpstr>Arial</vt:lpstr>
      <vt:lpstr>Calibri</vt:lpstr>
      <vt:lpstr>Myriad Pro</vt:lpstr>
      <vt:lpstr>Myriad Pro Black</vt:lpstr>
      <vt:lpstr>Symbol</vt:lpstr>
      <vt:lpstr>Times New Roman</vt:lpstr>
      <vt:lpstr>Verdana</vt:lpstr>
      <vt:lpstr>Wingdings 3</vt:lpstr>
      <vt:lpstr>Präsentation1</vt:lpstr>
      <vt:lpstr>PPT_Master_2016-06-07_LS_01</vt:lpstr>
      <vt:lpstr>1_Präsentation1</vt:lpstr>
      <vt:lpstr>think-cell Folie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VSM COMPACTGRAIN : struktura zairna </vt:lpstr>
      <vt:lpstr>Proces samoostrzenia się w  VSM COMPACTGRAIN Plus oraz VSM COMPACTGRAIN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VSM Hannover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bei VSM</dc:title>
  <dc:creator>lars.schroeder@vsmabrasives.com</dc:creator>
  <cp:lastModifiedBy>Niedziela, Kamil</cp:lastModifiedBy>
  <cp:revision>854</cp:revision>
  <cp:lastPrinted>2019-09-10T09:19:59Z</cp:lastPrinted>
  <dcterms:created xsi:type="dcterms:W3CDTF">2016-05-23T08:45:40Z</dcterms:created>
  <dcterms:modified xsi:type="dcterms:W3CDTF">2024-10-23T07:18:58Z</dcterms:modified>
</cp:coreProperties>
</file>