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2" r:id="rId4"/>
    <p:sldId id="277" r:id="rId5"/>
    <p:sldId id="276" r:id="rId6"/>
    <p:sldId id="279" r:id="rId7"/>
    <p:sldId id="258" r:id="rId8"/>
    <p:sldId id="259" r:id="rId9"/>
    <p:sldId id="278" r:id="rId10"/>
    <p:sldId id="262" r:id="rId11"/>
    <p:sldId id="280" r:id="rId12"/>
    <p:sldId id="263" r:id="rId13"/>
    <p:sldId id="264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Porównanie własności mechanicznych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Rp 0,2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Arkusz1!$B$4:$B$10</c:f>
              <c:strCache>
                <c:ptCount val="7"/>
                <c:pt idx="0">
                  <c:v>1.4016</c:v>
                </c:pt>
                <c:pt idx="1">
                  <c:v>1.4307</c:v>
                </c:pt>
                <c:pt idx="2">
                  <c:v>1.4404</c:v>
                </c:pt>
                <c:pt idx="3">
                  <c:v>1.4362</c:v>
                </c:pt>
                <c:pt idx="4">
                  <c:v>1.4162</c:v>
                </c:pt>
                <c:pt idx="5">
                  <c:v>1.4462</c:v>
                </c:pt>
                <c:pt idx="6">
                  <c:v>1.4410</c:v>
                </c:pt>
              </c:strCache>
            </c:strRef>
          </c:cat>
          <c:val>
            <c:numRef>
              <c:f>Arkusz1!$C$4:$C$10</c:f>
              <c:numCache>
                <c:formatCode>General</c:formatCode>
                <c:ptCount val="7"/>
                <c:pt idx="0">
                  <c:v>240</c:v>
                </c:pt>
                <c:pt idx="1">
                  <c:v>175</c:v>
                </c:pt>
                <c:pt idx="2">
                  <c:v>200</c:v>
                </c:pt>
                <c:pt idx="3">
                  <c:v>400</c:v>
                </c:pt>
                <c:pt idx="4">
                  <c:v>450</c:v>
                </c:pt>
                <c:pt idx="5">
                  <c:v>450</c:v>
                </c:pt>
                <c:pt idx="6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A-4EA2-850E-756DF777FDB0}"/>
            </c:ext>
          </c:extLst>
        </c:ser>
        <c:ser>
          <c:idx val="1"/>
          <c:order val="1"/>
          <c:tx>
            <c:strRef>
              <c:f>Arkusz1!$D$3</c:f>
              <c:strCache>
                <c:ptCount val="1"/>
                <c:pt idx="0">
                  <c:v>Rm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Arkusz1!$B$4:$B$10</c:f>
              <c:strCache>
                <c:ptCount val="7"/>
                <c:pt idx="0">
                  <c:v>1.4016</c:v>
                </c:pt>
                <c:pt idx="1">
                  <c:v>1.4307</c:v>
                </c:pt>
                <c:pt idx="2">
                  <c:v>1.4404</c:v>
                </c:pt>
                <c:pt idx="3">
                  <c:v>1.4362</c:v>
                </c:pt>
                <c:pt idx="4">
                  <c:v>1.4162</c:v>
                </c:pt>
                <c:pt idx="5">
                  <c:v>1.4462</c:v>
                </c:pt>
                <c:pt idx="6">
                  <c:v>1.4410</c:v>
                </c:pt>
              </c:strCache>
            </c:strRef>
          </c:cat>
          <c:val>
            <c:numRef>
              <c:f>Arkusz1!$D$4:$D$10</c:f>
              <c:numCache>
                <c:formatCode>General</c:formatCode>
                <c:ptCount val="7"/>
                <c:pt idx="0">
                  <c:v>450</c:v>
                </c:pt>
                <c:pt idx="1">
                  <c:v>500</c:v>
                </c:pt>
                <c:pt idx="2">
                  <c:v>500</c:v>
                </c:pt>
                <c:pt idx="3">
                  <c:v>600</c:v>
                </c:pt>
                <c:pt idx="4">
                  <c:v>650</c:v>
                </c:pt>
                <c:pt idx="5">
                  <c:v>660</c:v>
                </c:pt>
                <c:pt idx="6">
                  <c:v>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7A-4EA2-850E-756DF777F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054735"/>
        <c:axId val="1471055215"/>
      </c:barChart>
      <c:catAx>
        <c:axId val="147105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1055215"/>
        <c:crosses val="autoZero"/>
        <c:auto val="1"/>
        <c:lblAlgn val="ctr"/>
        <c:lblOffset val="100"/>
        <c:noMultiLvlLbl val="0"/>
      </c:catAx>
      <c:valAx>
        <c:axId val="147105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2000"/>
                  <a:t>MPa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105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Porównanie własności mechanicznych vs</a:t>
            </a:r>
            <a:r>
              <a:rPr lang="pl-PL" sz="2000" baseline="0"/>
              <a:t> </a:t>
            </a:r>
            <a:r>
              <a:rPr lang="pl-PL" sz="2000"/>
              <a:t>PREN</a:t>
            </a:r>
          </a:p>
        </c:rich>
      </c:tx>
      <c:layout>
        <c:manualLayout>
          <c:xMode val="edge"/>
          <c:yMode val="edge"/>
          <c:x val="0.17176523963188955"/>
          <c:y val="1.583531274742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Arkusz1!$C$3</c:f>
              <c:strCache>
                <c:ptCount val="1"/>
                <c:pt idx="0">
                  <c:v>Rp 0,2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Arkusz1!$B$4:$B$10</c:f>
              <c:strCache>
                <c:ptCount val="7"/>
                <c:pt idx="0">
                  <c:v>1.4016</c:v>
                </c:pt>
                <c:pt idx="1">
                  <c:v>1.4307</c:v>
                </c:pt>
                <c:pt idx="2">
                  <c:v>1.4404</c:v>
                </c:pt>
                <c:pt idx="3">
                  <c:v>1.4362</c:v>
                </c:pt>
                <c:pt idx="4">
                  <c:v>1.4162</c:v>
                </c:pt>
                <c:pt idx="5">
                  <c:v>1.4462</c:v>
                </c:pt>
                <c:pt idx="6">
                  <c:v>1.4410</c:v>
                </c:pt>
              </c:strCache>
            </c:strRef>
          </c:cat>
          <c:val>
            <c:numRef>
              <c:f>Arkusz1!$C$4:$C$10</c:f>
              <c:numCache>
                <c:formatCode>General</c:formatCode>
                <c:ptCount val="7"/>
                <c:pt idx="0">
                  <c:v>240</c:v>
                </c:pt>
                <c:pt idx="1">
                  <c:v>175</c:v>
                </c:pt>
                <c:pt idx="2">
                  <c:v>200</c:v>
                </c:pt>
                <c:pt idx="3">
                  <c:v>400</c:v>
                </c:pt>
                <c:pt idx="4">
                  <c:v>450</c:v>
                </c:pt>
                <c:pt idx="5">
                  <c:v>450</c:v>
                </c:pt>
                <c:pt idx="6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D-488E-AB4A-FFEC10285D9F}"/>
            </c:ext>
          </c:extLst>
        </c:ser>
        <c:ser>
          <c:idx val="1"/>
          <c:order val="1"/>
          <c:tx>
            <c:strRef>
              <c:f>Arkusz1!$D$3</c:f>
              <c:strCache>
                <c:ptCount val="1"/>
                <c:pt idx="0">
                  <c:v>Rm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Arkusz1!$B$4:$B$10</c:f>
              <c:strCache>
                <c:ptCount val="7"/>
                <c:pt idx="0">
                  <c:v>1.4016</c:v>
                </c:pt>
                <c:pt idx="1">
                  <c:v>1.4307</c:v>
                </c:pt>
                <c:pt idx="2">
                  <c:v>1.4404</c:v>
                </c:pt>
                <c:pt idx="3">
                  <c:v>1.4362</c:v>
                </c:pt>
                <c:pt idx="4">
                  <c:v>1.4162</c:v>
                </c:pt>
                <c:pt idx="5">
                  <c:v>1.4462</c:v>
                </c:pt>
                <c:pt idx="6">
                  <c:v>1.4410</c:v>
                </c:pt>
              </c:strCache>
            </c:strRef>
          </c:cat>
          <c:val>
            <c:numRef>
              <c:f>Arkusz1!$D$4:$D$10</c:f>
              <c:numCache>
                <c:formatCode>General</c:formatCode>
                <c:ptCount val="7"/>
                <c:pt idx="0">
                  <c:v>450</c:v>
                </c:pt>
                <c:pt idx="1">
                  <c:v>500</c:v>
                </c:pt>
                <c:pt idx="2">
                  <c:v>500</c:v>
                </c:pt>
                <c:pt idx="3">
                  <c:v>600</c:v>
                </c:pt>
                <c:pt idx="4">
                  <c:v>650</c:v>
                </c:pt>
                <c:pt idx="5">
                  <c:v>660</c:v>
                </c:pt>
                <c:pt idx="6">
                  <c:v>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D-488E-AB4A-FFEC10285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71054735"/>
        <c:axId val="1471055215"/>
      </c:barChart>
      <c:barChart>
        <c:barDir val="col"/>
        <c:grouping val="clustered"/>
        <c:varyColors val="0"/>
        <c:ser>
          <c:idx val="2"/>
          <c:order val="2"/>
          <c:tx>
            <c:strRef>
              <c:f>Arkusz1!$E$3</c:f>
              <c:strCache>
                <c:ptCount val="1"/>
                <c:pt idx="0">
                  <c:v>PREN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1"/>
          <c:cat>
            <c:strRef>
              <c:f>Arkusz1!$B$4:$B$10</c:f>
              <c:strCache>
                <c:ptCount val="7"/>
                <c:pt idx="0">
                  <c:v>1.4016</c:v>
                </c:pt>
                <c:pt idx="1">
                  <c:v>1.4307</c:v>
                </c:pt>
                <c:pt idx="2">
                  <c:v>1.4404</c:v>
                </c:pt>
                <c:pt idx="3">
                  <c:v>1.4362</c:v>
                </c:pt>
                <c:pt idx="4">
                  <c:v>1.4162</c:v>
                </c:pt>
                <c:pt idx="5">
                  <c:v>1.4462</c:v>
                </c:pt>
                <c:pt idx="6">
                  <c:v>1.4410</c:v>
                </c:pt>
              </c:strCache>
            </c:strRef>
          </c:cat>
          <c:val>
            <c:numRef>
              <c:f>Arkusz1!$E$4:$E$10</c:f>
              <c:numCache>
                <c:formatCode>0.00</c:formatCode>
                <c:ptCount val="7"/>
                <c:pt idx="0">
                  <c:v>18.72</c:v>
                </c:pt>
                <c:pt idx="1">
                  <c:v>21.68</c:v>
                </c:pt>
                <c:pt idx="2">
                  <c:v>25.23</c:v>
                </c:pt>
                <c:pt idx="3">
                  <c:v>26.625</c:v>
                </c:pt>
                <c:pt idx="4">
                  <c:v>29.089999999999996</c:v>
                </c:pt>
                <c:pt idx="5">
                  <c:v>38.159999999999997</c:v>
                </c:pt>
                <c:pt idx="6">
                  <c:v>45.25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2-304D-488E-AB4A-FFEC10285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62"/>
        <c:axId val="1701865951"/>
        <c:axId val="1701870271"/>
      </c:barChart>
      <c:catAx>
        <c:axId val="147105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1055215"/>
        <c:crosses val="autoZero"/>
        <c:auto val="1"/>
        <c:lblAlgn val="ctr"/>
        <c:lblOffset val="100"/>
        <c:noMultiLvlLbl val="0"/>
      </c:catAx>
      <c:valAx>
        <c:axId val="147105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2000"/>
                  <a:t>MPa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1054735"/>
        <c:crosses val="autoZero"/>
        <c:crossBetween val="between"/>
      </c:valAx>
      <c:valAx>
        <c:axId val="170187027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2000"/>
                  <a:t>PREN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1865951"/>
        <c:crosses val="max"/>
        <c:crossBetween val="between"/>
      </c:valAx>
      <c:catAx>
        <c:axId val="170186595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018702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dirty="0"/>
              <a:t>Cena</a:t>
            </a:r>
            <a:r>
              <a:rPr lang="pl-PL" sz="2000" baseline="0" dirty="0"/>
              <a:t> [EUR/kg]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Arkusz1!$C$84</c:f>
              <c:strCache>
                <c:ptCount val="1"/>
                <c:pt idx="0">
                  <c:v>cena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Arkusz1!$B$85:$B$91</c:f>
              <c:strCache>
                <c:ptCount val="7"/>
                <c:pt idx="0">
                  <c:v>1.4016</c:v>
                </c:pt>
                <c:pt idx="1">
                  <c:v>1.4307</c:v>
                </c:pt>
                <c:pt idx="2">
                  <c:v>1.4404</c:v>
                </c:pt>
                <c:pt idx="3">
                  <c:v>1.4362</c:v>
                </c:pt>
                <c:pt idx="4">
                  <c:v>1.4162</c:v>
                </c:pt>
                <c:pt idx="5">
                  <c:v>1.4462</c:v>
                </c:pt>
                <c:pt idx="6">
                  <c:v>1.4410</c:v>
                </c:pt>
              </c:strCache>
            </c:strRef>
          </c:cat>
          <c:val>
            <c:numRef>
              <c:f>Arkusz1!$C$85:$C$91</c:f>
              <c:numCache>
                <c:formatCode>General</c:formatCode>
                <c:ptCount val="7"/>
                <c:pt idx="0">
                  <c:v>2.15</c:v>
                </c:pt>
                <c:pt idx="1">
                  <c:v>3.14</c:v>
                </c:pt>
                <c:pt idx="2">
                  <c:v>4.58</c:v>
                </c:pt>
                <c:pt idx="3">
                  <c:v>3.63</c:v>
                </c:pt>
                <c:pt idx="4">
                  <c:v>2.94</c:v>
                </c:pt>
                <c:pt idx="5">
                  <c:v>5.75</c:v>
                </c:pt>
                <c:pt idx="6">
                  <c:v>7.66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71-48BB-8FD5-89BE2B53D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4680592"/>
        <c:axId val="924679632"/>
      </c:barChart>
      <c:catAx>
        <c:axId val="92468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24679632"/>
        <c:crosses val="autoZero"/>
        <c:auto val="1"/>
        <c:lblAlgn val="ctr"/>
        <c:lblOffset val="100"/>
        <c:noMultiLvlLbl val="0"/>
      </c:catAx>
      <c:valAx>
        <c:axId val="9246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600"/>
                  <a:t>EUR/kg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2468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Ceny stali vs zawartość niklu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Arkusz1!$C$84</c:f>
              <c:strCache>
                <c:ptCount val="1"/>
                <c:pt idx="0">
                  <c:v>cena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Arkusz1!$B$85:$B$91</c:f>
              <c:strCache>
                <c:ptCount val="7"/>
                <c:pt idx="0">
                  <c:v>1.4016</c:v>
                </c:pt>
                <c:pt idx="1">
                  <c:v>1.4307</c:v>
                </c:pt>
                <c:pt idx="2">
                  <c:v>1.4404</c:v>
                </c:pt>
                <c:pt idx="3">
                  <c:v>1.4362</c:v>
                </c:pt>
                <c:pt idx="4">
                  <c:v>1.4162</c:v>
                </c:pt>
                <c:pt idx="5">
                  <c:v>1.4462</c:v>
                </c:pt>
                <c:pt idx="6">
                  <c:v>1.4410</c:v>
                </c:pt>
              </c:strCache>
            </c:strRef>
          </c:cat>
          <c:val>
            <c:numRef>
              <c:f>Arkusz1!$C$85:$C$91</c:f>
              <c:numCache>
                <c:formatCode>General</c:formatCode>
                <c:ptCount val="7"/>
                <c:pt idx="0">
                  <c:v>2.15</c:v>
                </c:pt>
                <c:pt idx="1">
                  <c:v>3.14</c:v>
                </c:pt>
                <c:pt idx="2">
                  <c:v>4.58</c:v>
                </c:pt>
                <c:pt idx="3">
                  <c:v>3.63</c:v>
                </c:pt>
                <c:pt idx="4">
                  <c:v>2.94</c:v>
                </c:pt>
                <c:pt idx="5">
                  <c:v>5.75</c:v>
                </c:pt>
                <c:pt idx="6">
                  <c:v>7.66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9F-4344-A6A7-BDA74A03A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7311744"/>
        <c:axId val="775433440"/>
      </c:barChart>
      <c:barChart>
        <c:barDir val="col"/>
        <c:grouping val="clustered"/>
        <c:varyColors val="0"/>
        <c:ser>
          <c:idx val="1"/>
          <c:order val="1"/>
          <c:tx>
            <c:strRef>
              <c:f>Arkusz1!$D$84</c:f>
              <c:strCache>
                <c:ptCount val="1"/>
                <c:pt idx="0">
                  <c:v>zawartość 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Arkusz1!$B$85:$B$91</c:f>
              <c:strCache>
                <c:ptCount val="7"/>
                <c:pt idx="0">
                  <c:v>1.4016</c:v>
                </c:pt>
                <c:pt idx="1">
                  <c:v>1.4307</c:v>
                </c:pt>
                <c:pt idx="2">
                  <c:v>1.4404</c:v>
                </c:pt>
                <c:pt idx="3">
                  <c:v>1.4362</c:v>
                </c:pt>
                <c:pt idx="4">
                  <c:v>1.4162</c:v>
                </c:pt>
                <c:pt idx="5">
                  <c:v>1.4462</c:v>
                </c:pt>
                <c:pt idx="6">
                  <c:v>1.4410</c:v>
                </c:pt>
              </c:strCache>
            </c:strRef>
          </c:cat>
          <c:val>
            <c:numRef>
              <c:f>Arkusz1!$D$85:$D$91</c:f>
              <c:numCache>
                <c:formatCode>0.00</c:formatCode>
                <c:ptCount val="7"/>
                <c:pt idx="0">
                  <c:v>0.3</c:v>
                </c:pt>
                <c:pt idx="1">
                  <c:v>9.75</c:v>
                </c:pt>
                <c:pt idx="2">
                  <c:v>11.2</c:v>
                </c:pt>
                <c:pt idx="3">
                  <c:v>4.7</c:v>
                </c:pt>
                <c:pt idx="4">
                  <c:v>1.5</c:v>
                </c:pt>
                <c:pt idx="5">
                  <c:v>5.2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9F-4344-A6A7-BDA74A03A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5"/>
        <c:axId val="775432000"/>
        <c:axId val="775431040"/>
      </c:barChart>
      <c:catAx>
        <c:axId val="39731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5433440"/>
        <c:crosses val="autoZero"/>
        <c:auto val="1"/>
        <c:lblAlgn val="ctr"/>
        <c:lblOffset val="100"/>
        <c:noMultiLvlLbl val="0"/>
      </c:catAx>
      <c:valAx>
        <c:axId val="77543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600"/>
                  <a:t>Cena</a:t>
                </a:r>
                <a:r>
                  <a:rPr lang="pl-PL" sz="1600" baseline="0"/>
                  <a:t> EUR/kg]</a:t>
                </a:r>
                <a:endParaRPr lang="pl-PL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7311744"/>
        <c:crosses val="autoZero"/>
        <c:crossBetween val="between"/>
      </c:valAx>
      <c:valAx>
        <c:axId val="7754310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600"/>
                  <a:t>Zawartość</a:t>
                </a:r>
                <a:r>
                  <a:rPr lang="pl-PL" sz="1600" baseline="0"/>
                  <a:t> Ni [%]</a:t>
                </a:r>
                <a:endParaRPr lang="pl-PL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5432000"/>
        <c:crosses val="max"/>
        <c:crossBetween val="between"/>
      </c:valAx>
      <c:catAx>
        <c:axId val="775432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5431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Zakres "plastyczności"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Arkusz1!$M$3</c:f>
              <c:strCache>
                <c:ptCount val="1"/>
                <c:pt idx="0">
                  <c:v>Zakres plastyczności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Arkusz1!$B$4:$B$10</c:f>
              <c:strCache>
                <c:ptCount val="7"/>
                <c:pt idx="0">
                  <c:v>1.4016</c:v>
                </c:pt>
                <c:pt idx="1">
                  <c:v>1.4307</c:v>
                </c:pt>
                <c:pt idx="2">
                  <c:v>1.4404</c:v>
                </c:pt>
                <c:pt idx="3">
                  <c:v>1.4362</c:v>
                </c:pt>
                <c:pt idx="4">
                  <c:v>1.4162</c:v>
                </c:pt>
                <c:pt idx="5">
                  <c:v>1.4462</c:v>
                </c:pt>
                <c:pt idx="6">
                  <c:v>1.4410</c:v>
                </c:pt>
              </c:strCache>
            </c:strRef>
          </c:cat>
          <c:val>
            <c:numRef>
              <c:f>Arkusz1!$M$4:$M$10</c:f>
              <c:numCache>
                <c:formatCode>General</c:formatCode>
                <c:ptCount val="7"/>
                <c:pt idx="0">
                  <c:v>210</c:v>
                </c:pt>
                <c:pt idx="1">
                  <c:v>325</c:v>
                </c:pt>
                <c:pt idx="2">
                  <c:v>300</c:v>
                </c:pt>
                <c:pt idx="3">
                  <c:v>200</c:v>
                </c:pt>
                <c:pt idx="4">
                  <c:v>200</c:v>
                </c:pt>
                <c:pt idx="5">
                  <c:v>210</c:v>
                </c:pt>
                <c:pt idx="6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F2-4899-8680-3D3B6B349B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1054735"/>
        <c:axId val="1471055215"/>
      </c:barChart>
      <c:catAx>
        <c:axId val="147105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1055215"/>
        <c:crosses val="autoZero"/>
        <c:auto val="1"/>
        <c:lblAlgn val="ctr"/>
        <c:lblOffset val="100"/>
        <c:noMultiLvlLbl val="0"/>
      </c:catAx>
      <c:valAx>
        <c:axId val="147105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2000"/>
                  <a:t>MPa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7105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CF901-BC95-42F6-8E4C-ECF1B272B406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A2546-874C-4C76-B28D-891A1D3A3B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45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DA2546-874C-4C76-B28D-891A1D3A3BF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40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C4BEAF-80D2-B4AA-2028-1921B4D4D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D4F9DF4-29B9-3BB2-EC47-61BB39EC9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097AFF-5388-DA8D-DBF8-62C38DD2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75E-D21D-4529-B26E-6B26BD7D4A16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CE7DD8-B5D8-CA57-7031-CFE989F36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5BA788-7AB0-5DE8-01FC-4B7133058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F63-E1A0-4F25-BE6A-5AD6D33EC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2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DD1830-07C0-9DE2-45F7-173F9D95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DBC46A-33E6-9ED8-6265-3126D9D52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2D72EF9-1E9E-8CB3-5102-7F3B166C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75E-D21D-4529-B26E-6B26BD7D4A16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834349-4520-0691-BFC1-C5A32B096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4921BE-37E8-62B4-8FDA-DFD40F7F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F63-E1A0-4F25-BE6A-5AD6D33EC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0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CF226CFD-5979-864D-73D7-A0AD68350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F434F46-145A-65C5-6A25-C44E6DECB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522F3F0-174D-02B5-79DF-526E3C5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75E-D21D-4529-B26E-6B26BD7D4A16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F0B6A8-33AC-BA97-7829-D667810F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BDBEC5-4033-FD36-160A-4B3C7092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F63-E1A0-4F25-BE6A-5AD6D33EC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120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DF2B21-21C1-4E6C-743F-789FD123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FFBE87-AE07-AE1C-0867-F057A16AF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F95A90-9172-600A-B0CF-5B852FEB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75E-D21D-4529-B26E-6B26BD7D4A16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1A4E862-E620-60DD-C2DA-1FED8911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A52895-073D-BC4C-83D3-31CD6258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F63-E1A0-4F25-BE6A-5AD6D33EC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296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2F4F95-E0B4-5935-ABFE-DDAE35A0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E4079CF-ECFD-5F5E-D61F-B00F06EC4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AA332A-4167-D6CD-1626-2F5963A1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75E-D21D-4529-B26E-6B26BD7D4A16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59E55E-BCBB-B4CA-CCA7-4301E704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5B384E-A7BC-CE35-09E6-96427FB54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F63-E1A0-4F25-BE6A-5AD6D33EC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84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AF15B6-3F47-D415-65E9-DCA54944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8545D0-C06F-2D6D-C173-CB2124BBA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3D112B4-4262-9E7D-FB6F-F04222351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9D4BD6E-3CF7-F56B-3328-41A11F9A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75E-D21D-4529-B26E-6B26BD7D4A16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3BC370-70C9-D54B-81AD-F24F69E93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FA28CB-8858-EAB3-1DFF-E3683830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F63-E1A0-4F25-BE6A-5AD6D33EC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68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1DB8E-5F00-D194-00B6-3DD89CA6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A4BEC07-567D-1476-AAEE-4A655EF81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EF79F5D-FDCC-A00E-1389-F4AA7F066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5308600-9A4C-80B9-89E0-AB236A0D1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68EBB69-3E1F-ECA7-A64C-870DFAE27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B3E672C-E683-7D96-BFD3-EC385A2D0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75E-D21D-4529-B26E-6B26BD7D4A16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EBA7EA2-0DED-3DBB-F893-C51694B4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39CF841-C506-A7E6-30FE-2B134122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F63-E1A0-4F25-BE6A-5AD6D33EC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81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7916FF-0820-F424-82FC-46A95E20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33E1AE6-13C1-96FC-613F-F66984DE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75E-D21D-4529-B26E-6B26BD7D4A16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7987B71-8B5F-8034-8A22-A70CFAC3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6E2A551-05C9-75A7-0BCA-1F946E28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F63-E1A0-4F25-BE6A-5AD6D33EC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58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42A7AA8-1F23-8A81-8C2C-DBA685B9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75E-D21D-4529-B26E-6B26BD7D4A16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D7F415B-513A-6202-2966-D13C340C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6AF7E9E-EC3B-99BE-9FEC-F9C7A628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F63-E1A0-4F25-BE6A-5AD6D33EC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20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3568B1-6237-8ED3-A6DC-B817EFDC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6789BC-7D40-BA23-2E2D-5D3CDD745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7560149-6479-6343-89C3-800F996FB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129AB0E-3E80-7565-F977-3516E30E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75E-D21D-4529-B26E-6B26BD7D4A16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A1EE18-EB0B-8425-2ECE-2C9DECE15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574C34B-F588-F52A-731A-3A450211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F63-E1A0-4F25-BE6A-5AD6D33EC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79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DB6885-9062-001B-07F8-F784D07BC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D95CA9A-6EA8-6D23-D3E6-467603F8A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4AE260-DD0D-BF4D-6BD7-3D76F706A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50878CC-AEEB-250F-1441-1A5A3547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D75E-D21D-4529-B26E-6B26BD7D4A16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4D3C55C-10A9-09A9-39D8-1AE80AA0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15950EA-B4C1-4A50-B934-7005A3A6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08F63-E1A0-4F25-BE6A-5AD6D33EC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24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1">
                <a:lumMod val="5000"/>
                <a:lumOff val="95000"/>
              </a:schemeClr>
            </a:gs>
            <a:gs pos="30000">
              <a:schemeClr val="accent1">
                <a:lumMod val="0"/>
                <a:lumOff val="100000"/>
                <a:alpha val="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9B763E8-DA96-9B80-E1B9-0F3BB9206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4B960D-A9D2-C301-C6FC-2CCDE979F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AA7128-A474-31ED-4904-353B8B67B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D75E-D21D-4529-B26E-6B26BD7D4A16}" type="datetimeFigureOut">
              <a:rPr lang="pl-PL" smtClean="0"/>
              <a:t>25.10.2024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FDFF9F-7A60-60E3-1B55-0609E7783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947B27-0973-4093-9A08-1C265DF19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08F63-E1A0-4F25-BE6A-5AD6D33ECA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29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marketinsight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lobaldata.com/" TargetMode="External"/><Relationship Id="rId4" Type="http://schemas.openxmlformats.org/officeDocument/2006/relationships/hyperlink" Target="http://www.fortunebusinessinsights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9D535-B5DB-438D-43B4-82D047C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889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dirty="0"/>
              <a:t>Korzyści i wyzwania związane z wykorzystaniem nowoczesnych gatunków stali nierdzewnej w procesach walcowania i ciągnienia – przyszłość branży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CCFC0E-0F20-F17A-BDC9-22F52823B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543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pl-PL" b="1" dirty="0">
                <a:effectLst/>
              </a:rPr>
              <a:t>XVI Forum Stali Nierdzewnych</a:t>
            </a:r>
          </a:p>
          <a:p>
            <a:br>
              <a:rPr lang="pl-PL" dirty="0"/>
            </a:br>
            <a:r>
              <a:rPr lang="pl-PL" dirty="0"/>
              <a:t>Marek Siemiński – Dyrektor Zarządzający Zakładu Walcowni i Ciągarni</a:t>
            </a:r>
          </a:p>
          <a:p>
            <a:r>
              <a:rPr lang="pl-PL" dirty="0"/>
              <a:t>PROGRESS PRECISION ROLLING</a:t>
            </a:r>
          </a:p>
        </p:txBody>
      </p:sp>
      <p:pic>
        <p:nvPicPr>
          <p:cNvPr id="1026" name="Obraz 1" descr="Grammarly Web UI">
            <a:extLst>
              <a:ext uri="{FF2B5EF4-FFF2-40B4-BE49-F238E27FC236}">
                <a16:creationId xmlns:a16="http://schemas.microsoft.com/office/drawing/2014/main" id="{B0ACEBDA-F276-8D44-A1E3-7AEBDFF7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87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9D535-B5DB-438D-43B4-82D047C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025" y="361949"/>
            <a:ext cx="9144000" cy="942975"/>
          </a:xfrm>
        </p:spPr>
        <p:txBody>
          <a:bodyPr>
            <a:normAutofit/>
          </a:bodyPr>
          <a:lstStyle/>
          <a:p>
            <a:r>
              <a:rPr lang="pl-PL" dirty="0"/>
              <a:t>Ceny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10DAC091-7753-A9CD-0036-F674905184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601549"/>
              </p:ext>
            </p:extLst>
          </p:nvPr>
        </p:nvGraphicFramePr>
        <p:xfrm>
          <a:off x="1710690" y="1508760"/>
          <a:ext cx="7894320" cy="431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1" descr="Grammarly Web UI">
            <a:extLst>
              <a:ext uri="{FF2B5EF4-FFF2-40B4-BE49-F238E27FC236}">
                <a16:creationId xmlns:a16="http://schemas.microsoft.com/office/drawing/2014/main" id="{BD41D454-2DF5-A608-3DC4-18E5B827C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23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0F871-2D49-A524-EC3B-F9851B5A2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EA315F-33B5-E27E-4718-CF60BAB27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025" y="361949"/>
            <a:ext cx="9144000" cy="942975"/>
          </a:xfrm>
        </p:spPr>
        <p:txBody>
          <a:bodyPr>
            <a:normAutofit/>
          </a:bodyPr>
          <a:lstStyle/>
          <a:p>
            <a:r>
              <a:rPr lang="pl-PL" dirty="0"/>
              <a:t>Ceny</a:t>
            </a: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8814CE59-4778-F516-624D-4AE2ED16A1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824035"/>
              </p:ext>
            </p:extLst>
          </p:nvPr>
        </p:nvGraphicFramePr>
        <p:xfrm>
          <a:off x="1704974" y="1304924"/>
          <a:ext cx="8492573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1" descr="Grammarly Web UI">
            <a:extLst>
              <a:ext uri="{FF2B5EF4-FFF2-40B4-BE49-F238E27FC236}">
                <a16:creationId xmlns:a16="http://schemas.microsoft.com/office/drawing/2014/main" id="{B7A84F0E-8680-62F7-3759-31F913F9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28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9D535-B5DB-438D-43B4-82D047C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8344"/>
            <a:ext cx="9144000" cy="1116012"/>
          </a:xfrm>
        </p:spPr>
        <p:txBody>
          <a:bodyPr>
            <a:normAutofit fontScale="90000"/>
          </a:bodyPr>
          <a:lstStyle/>
          <a:p>
            <a:r>
              <a:rPr lang="pl-PL" dirty="0"/>
              <a:t>Specjalistyczne techniki walcowania i ciągnienia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34F27311-C7B4-48CE-80C2-054F39A16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393257"/>
              </p:ext>
            </p:extLst>
          </p:nvPr>
        </p:nvGraphicFramePr>
        <p:xfrm>
          <a:off x="167640" y="1843906"/>
          <a:ext cx="7052310" cy="4096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9C877766-5E52-442C-51F6-13008D3BAFF6}"/>
              </a:ext>
            </a:extLst>
          </p:cNvPr>
          <p:cNvSpPr txBox="1"/>
          <p:nvPr/>
        </p:nvSpPr>
        <p:spPr>
          <a:xfrm>
            <a:off x="7524750" y="4530546"/>
            <a:ext cx="4499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Specjalistyczne narzędzia walcownicze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Odpowiedni dobór zgniotów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Kontrola procesu chłodzenia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Uwzględnienie efektu „sprężynowania” </a:t>
            </a:r>
          </a:p>
        </p:txBody>
      </p:sp>
      <p:pic>
        <p:nvPicPr>
          <p:cNvPr id="3" name="Obraz 1" descr="Grammarly Web UI">
            <a:extLst>
              <a:ext uri="{FF2B5EF4-FFF2-40B4-BE49-F238E27FC236}">
                <a16:creationId xmlns:a16="http://schemas.microsoft.com/office/drawing/2014/main" id="{7642C34F-7742-AF89-C623-29FA5B81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34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9D535-B5DB-438D-43B4-82D047C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6113"/>
            <a:ext cx="9144000" cy="1116012"/>
          </a:xfrm>
        </p:spPr>
        <p:txBody>
          <a:bodyPr>
            <a:normAutofit fontScale="90000"/>
          </a:bodyPr>
          <a:lstStyle/>
          <a:p>
            <a:r>
              <a:rPr lang="pl-PL" dirty="0"/>
              <a:t>Odpowiedni proces obróbki cieplnej - wyżarzanie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B569C82-25D1-7EC9-A8E8-92D599EE583D}"/>
              </a:ext>
            </a:extLst>
          </p:cNvPr>
          <p:cNvSpPr txBox="1"/>
          <p:nvPr/>
        </p:nvSpPr>
        <p:spPr>
          <a:xfrm>
            <a:off x="676274" y="2066925"/>
            <a:ext cx="1060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Wyzwania związane z procesem wyżarzania stali nierdzewnych duplex w odniesieniu do stali austenitycznych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86B01E-D925-8147-0298-2EF19720978D}"/>
              </a:ext>
            </a:extLst>
          </p:cNvPr>
          <p:cNvSpPr txBox="1"/>
          <p:nvPr/>
        </p:nvSpPr>
        <p:spPr>
          <a:xfrm>
            <a:off x="7038975" y="2944416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Precyzyjna kontrola temperatury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Utrzymanie odpowiedniego czasu procesu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Odpowiednia szybkość chłodzenia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Zapewnienie właściwej atmosfery gazowej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8A21E51-4BF2-F038-C7B8-5A899B302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974777"/>
            <a:ext cx="6029325" cy="3058823"/>
          </a:xfrm>
          <a:prstGeom prst="rect">
            <a:avLst/>
          </a:prstGeom>
        </p:spPr>
      </p:pic>
      <p:pic>
        <p:nvPicPr>
          <p:cNvPr id="3" name="Obraz 1" descr="Grammarly Web UI">
            <a:extLst>
              <a:ext uri="{FF2B5EF4-FFF2-40B4-BE49-F238E27FC236}">
                <a16:creationId xmlns:a16="http://schemas.microsoft.com/office/drawing/2014/main" id="{49AFDA97-994C-0354-C0FD-D230D9AB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54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9D535-B5DB-438D-43B4-82D047C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8769"/>
            <a:ext cx="9144000" cy="658812"/>
          </a:xfrm>
        </p:spPr>
        <p:txBody>
          <a:bodyPr>
            <a:normAutofit fontScale="90000"/>
          </a:bodyPr>
          <a:lstStyle/>
          <a:p>
            <a:r>
              <a:rPr lang="pl-PL" dirty="0"/>
              <a:t>Przyszłość branży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BD00AC-B2F7-21B8-75B1-945277C040A1}"/>
              </a:ext>
            </a:extLst>
          </p:cNvPr>
          <p:cNvSpPr txBox="1"/>
          <p:nvPr/>
        </p:nvSpPr>
        <p:spPr>
          <a:xfrm>
            <a:off x="1096202" y="3101009"/>
            <a:ext cx="7734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Stal węglowa: 1,9 – 2,4 %</a:t>
            </a:r>
          </a:p>
          <a:p>
            <a:r>
              <a:rPr lang="pl-PL" sz="2400" dirty="0"/>
              <a:t>Stal nierdzewna: 3,0 – 5,5 %</a:t>
            </a:r>
          </a:p>
          <a:p>
            <a:r>
              <a:rPr lang="pl-PL" sz="2400" dirty="0"/>
              <a:t>Stal nierdzewna typu duplex: 4,5 – 6,3 %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FF623BA-9C41-A6AC-974D-9FF963D51C9C}"/>
              </a:ext>
            </a:extLst>
          </p:cNvPr>
          <p:cNvSpPr txBox="1"/>
          <p:nvPr/>
        </p:nvSpPr>
        <p:spPr>
          <a:xfrm>
            <a:off x="1096202" y="1967458"/>
            <a:ext cx="540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Średni roczny wskaźnik wzrostu rynku stali</a:t>
            </a:r>
          </a:p>
        </p:txBody>
      </p:sp>
      <p:pic>
        <p:nvPicPr>
          <p:cNvPr id="7" name="Obraz 1" descr="Grammarly Web UI">
            <a:extLst>
              <a:ext uri="{FF2B5EF4-FFF2-40B4-BE49-F238E27FC236}">
                <a16:creationId xmlns:a16="http://schemas.microsoft.com/office/drawing/2014/main" id="{0E55BAD1-35C9-9B44-1458-7CC83BCC3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37673D3-F0E6-7C2C-C725-D25AB9956902}"/>
              </a:ext>
            </a:extLst>
          </p:cNvPr>
          <p:cNvSpPr txBox="1"/>
          <p:nvPr/>
        </p:nvSpPr>
        <p:spPr>
          <a:xfrm>
            <a:off x="1143827" y="5171625"/>
            <a:ext cx="3819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Żródła</a:t>
            </a:r>
            <a:r>
              <a:rPr lang="pl-PL" sz="1600" dirty="0"/>
              <a:t>:</a:t>
            </a:r>
          </a:p>
          <a:p>
            <a:r>
              <a:rPr lang="pl-PL" sz="1600" u="none" strike="noStrike" dirty="0">
                <a:effectLst/>
                <a:hlinkClick r:id="rId3"/>
              </a:rPr>
              <a:t>www.futuremarketinsights.com</a:t>
            </a:r>
            <a:endParaRPr lang="pl-PL" sz="1600" u="none" strike="noStrike" dirty="0">
              <a:effectLst/>
            </a:endParaRPr>
          </a:p>
          <a:p>
            <a:r>
              <a:rPr lang="pl-PL" sz="1600" u="none" strike="noStrike" dirty="0">
                <a:effectLst/>
                <a:hlinkClick r:id="rId4"/>
              </a:rPr>
              <a:t>www.fortunebusinessinsights.com</a:t>
            </a:r>
            <a:endParaRPr lang="pl-PL" sz="1600" u="none" strike="noStrike" dirty="0">
              <a:effectLst/>
            </a:endParaRPr>
          </a:p>
          <a:p>
            <a:r>
              <a:rPr lang="pl-PL" sz="1600" u="none" strike="noStrike" dirty="0">
                <a:effectLst/>
                <a:hlinkClick r:id="rId5"/>
              </a:rPr>
              <a:t>www.globaldata.com</a:t>
            </a:r>
            <a:endParaRPr lang="pl-PL" sz="1600" u="none" strike="noStrike" dirty="0">
              <a:effectLst/>
            </a:endParaRPr>
          </a:p>
          <a:p>
            <a:endParaRPr lang="pl-PL" sz="16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224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9D535-B5DB-438D-43B4-82D047C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937" y="236538"/>
            <a:ext cx="9144000" cy="877887"/>
          </a:xfrm>
        </p:spPr>
        <p:txBody>
          <a:bodyPr>
            <a:normAutofit fontScale="90000"/>
          </a:bodyPr>
          <a:lstStyle/>
          <a:p>
            <a:r>
              <a:rPr lang="pl-PL" dirty="0"/>
              <a:t>Przyszłość branży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8D81BF7-8BF8-EBD9-B10E-C5774BA30FB9}"/>
              </a:ext>
            </a:extLst>
          </p:cNvPr>
          <p:cNvSpPr txBox="1"/>
          <p:nvPr/>
        </p:nvSpPr>
        <p:spPr>
          <a:xfrm>
            <a:off x="381000" y="1304925"/>
            <a:ext cx="11630025" cy="4927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/>
              <a:t>Rozwój infrastruktury </a:t>
            </a:r>
            <a:r>
              <a:rPr lang="pl-PL" sz="1400" dirty="0"/>
              <a:t>– Globalne projekty infrastrukturalne, takie jak budowa mostów, dróg, lotnisk i wieżowców, będą wymagały materiałów o wysokiej wytrzymałości i odporności na korozję</a:t>
            </a:r>
          </a:p>
          <a:p>
            <a:endParaRPr lang="pl-PL" sz="1400" dirty="0"/>
          </a:p>
          <a:p>
            <a:r>
              <a:rPr lang="pl-PL" sz="1400" b="1" dirty="0"/>
              <a:t>Rozwój sektora energetycznego </a:t>
            </a:r>
            <a:r>
              <a:rPr lang="pl-PL" sz="1400" dirty="0"/>
              <a:t>– Wzrost inwestycji w odnawialne źródła energii, takie jak farmy wiatrowe (szczególnie morskie), oraz rozwój energetyki jądrowej.</a:t>
            </a:r>
          </a:p>
          <a:p>
            <a:endParaRPr lang="pl-PL" sz="1400" dirty="0"/>
          </a:p>
          <a:p>
            <a:r>
              <a:rPr lang="pl-PL" sz="1400" b="1" dirty="0"/>
              <a:t>Globalny rozwój przemysłu chemicznego i petrochemicznego </a:t>
            </a:r>
            <a:r>
              <a:rPr lang="pl-PL" sz="1400" dirty="0"/>
              <a:t>– Wzrost produkcji chemikaliów oraz inwestycje w zakłady petrochemiczne</a:t>
            </a:r>
          </a:p>
          <a:p>
            <a:endParaRPr lang="pl-PL" sz="1400" dirty="0"/>
          </a:p>
          <a:p>
            <a:r>
              <a:rPr lang="pl-PL" sz="1400" b="1" dirty="0"/>
              <a:t>Rozwój przemysłu spożywczego i farmaceutycznego </a:t>
            </a:r>
            <a:r>
              <a:rPr lang="pl-PL" sz="1400" dirty="0"/>
              <a:t>– Ze względu na rosnące wymagania higieniczne i sanitarne w tych sektorach, stal nierdzewna będzie niezbędna do produkcji bezpiecznych instalacji produkcyjnych.</a:t>
            </a:r>
          </a:p>
          <a:p>
            <a:endParaRPr lang="pl-PL" sz="1400" dirty="0"/>
          </a:p>
          <a:p>
            <a:r>
              <a:rPr lang="pl-PL" sz="1400" b="1" dirty="0"/>
              <a:t>Urbanizacja i wzrost populacji </a:t>
            </a:r>
            <a:r>
              <a:rPr lang="pl-PL" sz="1400" dirty="0"/>
              <a:t>– Dynamiczny rozwój miast, szczególnie w Azji i Afryce, będzie wymagał trwałych materiałów budowlanych, co zwiększy popyt na stal nierdzewną do zastosowań w budownictwie i infrastrukturze miejskiej.</a:t>
            </a:r>
          </a:p>
          <a:p>
            <a:endParaRPr lang="pl-PL" sz="1400" dirty="0"/>
          </a:p>
          <a:p>
            <a:r>
              <a:rPr lang="pl-PL" sz="1400" b="1" dirty="0"/>
              <a:t>Regulacje środowiskowe i zrównoważony rozwój </a:t>
            </a:r>
            <a:r>
              <a:rPr lang="pl-PL" sz="1400" dirty="0"/>
              <a:t>– stal nierdzewna, jako materiał nadający się w 100% do recyklingu, będzie promowana w ramach polityk proekologicznych, co zwiększy jej znaczenie w wielu branżach.</a:t>
            </a:r>
          </a:p>
          <a:p>
            <a:endParaRPr lang="pl-PL" sz="1400" dirty="0"/>
          </a:p>
          <a:p>
            <a:r>
              <a:rPr lang="pl-PL" sz="1400" b="1" dirty="0"/>
              <a:t>Wzrost przemysłu morskiego i </a:t>
            </a:r>
            <a:r>
              <a:rPr lang="pl-PL" sz="1400" b="1" dirty="0" err="1"/>
              <a:t>offshore</a:t>
            </a:r>
            <a:r>
              <a:rPr lang="pl-PL" sz="1400" b="1" dirty="0"/>
              <a:t> </a:t>
            </a:r>
            <a:r>
              <a:rPr lang="pl-PL" sz="1400" dirty="0"/>
              <a:t>– Coraz większe inwestycje w wydobycie zasobów spod dna morskiego oraz budowę platform wiertniczych i innych struktur </a:t>
            </a:r>
            <a:r>
              <a:rPr lang="pl-PL" sz="1400" dirty="0" err="1"/>
              <a:t>offshore</a:t>
            </a:r>
            <a:r>
              <a:rPr lang="pl-PL" sz="1400" dirty="0"/>
              <a:t> będą napędzać zapotrzebowanie na stal duplex, ze względu na jej wyjątkową odporność na korozję w środowisku morskim.</a:t>
            </a:r>
          </a:p>
          <a:p>
            <a:endParaRPr lang="pl-PL" sz="1400" dirty="0"/>
          </a:p>
          <a:p>
            <a:r>
              <a:rPr lang="pl-PL" sz="1400" b="1" dirty="0"/>
              <a:t>Technologie związane z wodorem </a:t>
            </a:r>
            <a:r>
              <a:rPr lang="pl-PL" sz="1400" dirty="0"/>
              <a:t>– Nowe technologie magazynowania i transportu wodoru będą wymagać stali o wysokiej odporności na ciśnienie i korozję, co stwarza dodatkowe możliwości dla stali duplex.</a:t>
            </a:r>
          </a:p>
        </p:txBody>
      </p:sp>
      <p:pic>
        <p:nvPicPr>
          <p:cNvPr id="3" name="Obraz 1" descr="Grammarly Web UI">
            <a:extLst>
              <a:ext uri="{FF2B5EF4-FFF2-40B4-BE49-F238E27FC236}">
                <a16:creationId xmlns:a16="http://schemas.microsoft.com/office/drawing/2014/main" id="{52DC31CF-217E-F549-6235-A86D6CBD7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7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9D535-B5DB-438D-43B4-82D047C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9700" y="499819"/>
            <a:ext cx="9144000" cy="1020762"/>
          </a:xfrm>
        </p:spPr>
        <p:txBody>
          <a:bodyPr>
            <a:normAutofit/>
          </a:bodyPr>
          <a:lstStyle/>
          <a:p>
            <a:r>
              <a:rPr lang="pl-PL" dirty="0"/>
              <a:t>Dziękuję za uwagę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B06289F-CA09-9D66-9425-5914B1C19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404" y="2286345"/>
            <a:ext cx="6102484" cy="35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9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9D535-B5DB-438D-43B4-82D047C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350" y="232567"/>
            <a:ext cx="9144000" cy="887411"/>
          </a:xfrm>
        </p:spPr>
        <p:txBody>
          <a:bodyPr>
            <a:normAutofit fontScale="90000"/>
          </a:bodyPr>
          <a:lstStyle/>
          <a:p>
            <a:r>
              <a:rPr lang="pl-PL" dirty="0"/>
              <a:t>Wprowadzenie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CCFC0E-0F20-F17A-BDC9-22F52823B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5825" y="1415253"/>
            <a:ext cx="9144000" cy="1895476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Światowa produkcja stali [miliony ton]</a:t>
            </a:r>
          </a:p>
          <a:p>
            <a:pPr algn="l"/>
            <a:r>
              <a:rPr lang="pl-PL" dirty="0"/>
              <a:t>2022 – </a:t>
            </a:r>
            <a:r>
              <a:rPr lang="pl-PL" b="0" i="0" u="none" strike="noStrike" dirty="0">
                <a:solidFill>
                  <a:srgbClr val="000000"/>
                </a:solidFill>
                <a:effectLst/>
              </a:rPr>
              <a:t>1 890</a:t>
            </a:r>
            <a:endParaRPr lang="pl-PL" dirty="0"/>
          </a:p>
          <a:p>
            <a:pPr algn="l"/>
            <a:r>
              <a:rPr lang="pl-PL" dirty="0"/>
              <a:t>2023 – </a:t>
            </a:r>
            <a:r>
              <a:rPr lang="pl-P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1 893</a:t>
            </a:r>
          </a:p>
          <a:p>
            <a:pPr algn="l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Dynamika r/r:  0,15%</a:t>
            </a:r>
            <a:endParaRPr lang="pl-P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just"/>
            <a:endParaRPr lang="pl-PL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4FEC7A61-983D-1B05-2675-4F7F8A8F64A1}"/>
              </a:ext>
            </a:extLst>
          </p:cNvPr>
          <p:cNvSpPr txBox="1">
            <a:spLocks/>
          </p:cNvSpPr>
          <p:nvPr/>
        </p:nvSpPr>
        <p:spPr>
          <a:xfrm>
            <a:off x="885825" y="3640692"/>
            <a:ext cx="9144000" cy="2219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/>
              <a:t>Światowa produkcja stali nierdzewnej [miliony ton]</a:t>
            </a:r>
          </a:p>
          <a:p>
            <a:pPr algn="l"/>
            <a:r>
              <a:rPr lang="pl-PL" dirty="0"/>
              <a:t>2022 – </a:t>
            </a:r>
            <a:r>
              <a:rPr lang="pl-PL" dirty="0">
                <a:solidFill>
                  <a:srgbClr val="000000"/>
                </a:solidFill>
              </a:rPr>
              <a:t>55,3</a:t>
            </a:r>
            <a:endParaRPr lang="pl-PL" dirty="0"/>
          </a:p>
          <a:p>
            <a:pPr algn="l"/>
            <a:r>
              <a:rPr lang="pl-PL" dirty="0"/>
              <a:t>2023 –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58,4</a:t>
            </a:r>
          </a:p>
          <a:p>
            <a:pPr algn="l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Dynamika r/r:  5,61%</a:t>
            </a:r>
            <a:endParaRPr lang="pl-P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l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57E8B91-3CE0-EB30-073D-B55E2E5D3BA4}"/>
              </a:ext>
            </a:extLst>
          </p:cNvPr>
          <p:cNvSpPr txBox="1"/>
          <p:nvPr/>
        </p:nvSpPr>
        <p:spPr>
          <a:xfrm>
            <a:off x="885825" y="5831443"/>
            <a:ext cx="773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Stal nierdzewna stanowi 3% globalnej produkcji stali</a:t>
            </a:r>
          </a:p>
        </p:txBody>
      </p:sp>
      <p:pic>
        <p:nvPicPr>
          <p:cNvPr id="5" name="Obraz 1" descr="Grammarly Web UI">
            <a:extLst>
              <a:ext uri="{FF2B5EF4-FFF2-40B4-BE49-F238E27FC236}">
                <a16:creationId xmlns:a16="http://schemas.microsoft.com/office/drawing/2014/main" id="{1AB1947C-C3FC-2633-E4B4-5F70239F2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9D535-B5DB-438D-43B4-82D047C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722" y="1089818"/>
            <a:ext cx="11658599" cy="887411"/>
          </a:xfrm>
        </p:spPr>
        <p:txBody>
          <a:bodyPr>
            <a:normAutofit fontScale="90000"/>
          </a:bodyPr>
          <a:lstStyle/>
          <a:p>
            <a:r>
              <a:rPr lang="pl-PL" dirty="0"/>
              <a:t>Najważniejsze parametry oczekiwane od wyrobów ze stali nierdzewnej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7CCFC0E-0F20-F17A-BDC9-22F52823B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725" y="2121759"/>
            <a:ext cx="10229850" cy="504826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Odporność korozyjna</a:t>
            </a:r>
            <a:endParaRPr lang="pl-PL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just"/>
            <a:endParaRPr lang="pl-PL" dirty="0"/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8B15D076-8BF1-FDF4-17BD-62767E08884A}"/>
              </a:ext>
            </a:extLst>
          </p:cNvPr>
          <p:cNvSpPr txBox="1">
            <a:spLocks/>
          </p:cNvSpPr>
          <p:nvPr/>
        </p:nvSpPr>
        <p:spPr>
          <a:xfrm>
            <a:off x="847725" y="2603929"/>
            <a:ext cx="10229850" cy="50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/>
              <a:t>Wytrzymałość mechaniczna</a:t>
            </a: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just"/>
            <a:endParaRPr lang="pl-PL" dirty="0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179E1514-4CD4-7FFC-0914-6E97EF9682DA}"/>
              </a:ext>
            </a:extLst>
          </p:cNvPr>
          <p:cNvSpPr txBox="1">
            <a:spLocks/>
          </p:cNvSpPr>
          <p:nvPr/>
        </p:nvSpPr>
        <p:spPr>
          <a:xfrm>
            <a:off x="847725" y="3122359"/>
            <a:ext cx="10229850" cy="50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/>
              <a:t>Odporność na ścieranie</a:t>
            </a: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just"/>
            <a:endParaRPr lang="pl-PL" dirty="0"/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5B6ECA4E-B123-A9E4-917D-BAA6A30138C0}"/>
              </a:ext>
            </a:extLst>
          </p:cNvPr>
          <p:cNvSpPr txBox="1">
            <a:spLocks/>
          </p:cNvSpPr>
          <p:nvPr/>
        </p:nvSpPr>
        <p:spPr>
          <a:xfrm>
            <a:off x="847725" y="3671433"/>
            <a:ext cx="10229850" cy="50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Spawalność</a:t>
            </a:r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just"/>
            <a:endParaRPr lang="pl-PL" dirty="0"/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5719965B-364C-48CA-846C-DBE9E7000984}"/>
              </a:ext>
            </a:extLst>
          </p:cNvPr>
          <p:cNvSpPr txBox="1">
            <a:spLocks/>
          </p:cNvSpPr>
          <p:nvPr/>
        </p:nvSpPr>
        <p:spPr>
          <a:xfrm>
            <a:off x="847725" y="4205458"/>
            <a:ext cx="10229850" cy="50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Obrabialność</a:t>
            </a:r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just"/>
            <a:endParaRPr lang="pl-PL" dirty="0"/>
          </a:p>
        </p:txBody>
      </p:sp>
      <p:sp>
        <p:nvSpPr>
          <p:cNvPr id="6" name="Podtytuł 2">
            <a:extLst>
              <a:ext uri="{FF2B5EF4-FFF2-40B4-BE49-F238E27FC236}">
                <a16:creationId xmlns:a16="http://schemas.microsoft.com/office/drawing/2014/main" id="{BE29F1F2-C698-B01B-7071-F0EC0D5A8BDF}"/>
              </a:ext>
            </a:extLst>
          </p:cNvPr>
          <p:cNvSpPr txBox="1">
            <a:spLocks/>
          </p:cNvSpPr>
          <p:nvPr/>
        </p:nvSpPr>
        <p:spPr>
          <a:xfrm>
            <a:off x="847725" y="4710284"/>
            <a:ext cx="10229850" cy="50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Jakość powierzchni</a:t>
            </a:r>
          </a:p>
          <a:p>
            <a:pPr algn="l"/>
            <a:endParaRPr lang="pl-PL" dirty="0"/>
          </a:p>
          <a:p>
            <a:pPr algn="l"/>
            <a:endParaRPr lang="pl-PL" dirty="0"/>
          </a:p>
          <a:p>
            <a:pPr algn="just"/>
            <a:endParaRPr lang="pl-PL" dirty="0"/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37720821-5D31-1D80-B501-7087B4B0ED8C}"/>
              </a:ext>
            </a:extLst>
          </p:cNvPr>
          <p:cNvSpPr txBox="1">
            <a:spLocks/>
          </p:cNvSpPr>
          <p:nvPr/>
        </p:nvSpPr>
        <p:spPr>
          <a:xfrm>
            <a:off x="847725" y="5768182"/>
            <a:ext cx="10229850" cy="50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dirty="0">
                <a:solidFill>
                  <a:srgbClr val="000000"/>
                </a:solidFill>
                <a:latin typeface="Calibri" panose="020F0502020204030204" pitchFamily="34" charset="0"/>
              </a:rPr>
              <a:t>Cena</a:t>
            </a:r>
          </a:p>
          <a:p>
            <a:pPr algn="l"/>
            <a:endParaRPr lang="pl-PL" b="1" dirty="0"/>
          </a:p>
          <a:p>
            <a:pPr algn="l"/>
            <a:endParaRPr lang="pl-PL" b="1" dirty="0"/>
          </a:p>
          <a:p>
            <a:pPr algn="just"/>
            <a:endParaRPr lang="pl-PL" b="1" dirty="0"/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F5C92DE6-AD6A-7713-84A0-ECDEBEF88178}"/>
              </a:ext>
            </a:extLst>
          </p:cNvPr>
          <p:cNvSpPr txBox="1">
            <a:spLocks/>
          </p:cNvSpPr>
          <p:nvPr/>
        </p:nvSpPr>
        <p:spPr>
          <a:xfrm>
            <a:off x="847725" y="5221736"/>
            <a:ext cx="10229850" cy="50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Estetyka</a:t>
            </a:r>
            <a:endParaRPr lang="pl-PL" dirty="0"/>
          </a:p>
          <a:p>
            <a:pPr algn="l"/>
            <a:endParaRPr lang="pl-PL" dirty="0"/>
          </a:p>
          <a:p>
            <a:pPr algn="just"/>
            <a:endParaRPr lang="pl-PL" dirty="0"/>
          </a:p>
        </p:txBody>
      </p:sp>
      <p:pic>
        <p:nvPicPr>
          <p:cNvPr id="11" name="Obraz 1" descr="Grammarly Web UI">
            <a:extLst>
              <a:ext uri="{FF2B5EF4-FFF2-40B4-BE49-F238E27FC236}">
                <a16:creationId xmlns:a16="http://schemas.microsoft.com/office/drawing/2014/main" id="{2C0AC17B-49E7-F3FE-6B07-89882325A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85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7CCC0-F77F-3C01-C328-CDDF85F23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22638A-2910-6C48-E8DC-DA320FF7E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348" y="371475"/>
            <a:ext cx="10863470" cy="742950"/>
          </a:xfrm>
        </p:spPr>
        <p:txBody>
          <a:bodyPr>
            <a:noAutofit/>
          </a:bodyPr>
          <a:lstStyle/>
          <a:p>
            <a:r>
              <a:rPr lang="pl-PL" sz="5400" dirty="0"/>
              <a:t>Co wpływa na właściwości stali 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E7204FD6-804A-E9D7-4A36-C693C614B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329739"/>
              </p:ext>
            </p:extLst>
          </p:nvPr>
        </p:nvGraphicFramePr>
        <p:xfrm>
          <a:off x="776908" y="1468437"/>
          <a:ext cx="10420351" cy="4368038"/>
        </p:xfrm>
        <a:graphic>
          <a:graphicData uri="http://schemas.openxmlformats.org/drawingml/2006/table">
            <a:tbl>
              <a:tblPr/>
              <a:tblGrid>
                <a:gridCol w="2824040">
                  <a:extLst>
                    <a:ext uri="{9D8B030D-6E8A-4147-A177-3AD203B41FA5}">
                      <a16:colId xmlns:a16="http://schemas.microsoft.com/office/drawing/2014/main" val="3458912159"/>
                    </a:ext>
                  </a:extLst>
                </a:gridCol>
                <a:gridCol w="1537136">
                  <a:extLst>
                    <a:ext uri="{9D8B030D-6E8A-4147-A177-3AD203B41FA5}">
                      <a16:colId xmlns:a16="http://schemas.microsoft.com/office/drawing/2014/main" val="2423078394"/>
                    </a:ext>
                  </a:extLst>
                </a:gridCol>
                <a:gridCol w="1483515">
                  <a:extLst>
                    <a:ext uri="{9D8B030D-6E8A-4147-A177-3AD203B41FA5}">
                      <a16:colId xmlns:a16="http://schemas.microsoft.com/office/drawing/2014/main" val="2878110490"/>
                    </a:ext>
                  </a:extLst>
                </a:gridCol>
                <a:gridCol w="1483515">
                  <a:extLst>
                    <a:ext uri="{9D8B030D-6E8A-4147-A177-3AD203B41FA5}">
                      <a16:colId xmlns:a16="http://schemas.microsoft.com/office/drawing/2014/main" val="3175283978"/>
                    </a:ext>
                  </a:extLst>
                </a:gridCol>
                <a:gridCol w="1483515">
                  <a:extLst>
                    <a:ext uri="{9D8B030D-6E8A-4147-A177-3AD203B41FA5}">
                      <a16:colId xmlns:a16="http://schemas.microsoft.com/office/drawing/2014/main" val="3126680318"/>
                    </a:ext>
                  </a:extLst>
                </a:gridCol>
                <a:gridCol w="1608630">
                  <a:extLst>
                    <a:ext uri="{9D8B030D-6E8A-4147-A177-3AD203B41FA5}">
                      <a16:colId xmlns:a16="http://schemas.microsoft.com/office/drawing/2014/main" val="386105963"/>
                    </a:ext>
                  </a:extLst>
                </a:gridCol>
              </a:tblGrid>
              <a:tr h="827088">
                <a:tc>
                  <a:txBody>
                    <a:bodyPr/>
                    <a:lstStyle/>
                    <a:p>
                      <a:pPr algn="ctr" fontAlgn="ctr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skład chemiczny stali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mikrostruktura stali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rodzaj obróbki mechanicznej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obróbka cieplna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obróbka powierzchniowa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143766"/>
                  </a:ext>
                </a:extLst>
              </a:tr>
              <a:tr h="50585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Wytrzymałość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443382"/>
                  </a:ext>
                </a:extLst>
              </a:tr>
              <a:tr h="50585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Odporność na korozję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032623"/>
                  </a:ext>
                </a:extLst>
              </a:tr>
              <a:tr h="505850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Odporność na ścieranie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551312"/>
                  </a:ext>
                </a:extLst>
              </a:tr>
              <a:tr h="50585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Twardość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152001"/>
                  </a:ext>
                </a:extLst>
              </a:tr>
              <a:tr h="50585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Jakość powierzchni (gładkość)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417751"/>
                  </a:ext>
                </a:extLst>
              </a:tr>
              <a:tr h="50585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Obrabialność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146064"/>
                  </a:ext>
                </a:extLst>
              </a:tr>
              <a:tr h="50585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Spawalność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533605"/>
                  </a:ext>
                </a:extLst>
              </a:tr>
            </a:tbl>
          </a:graphicData>
        </a:graphic>
      </p:graphicFrame>
      <p:pic>
        <p:nvPicPr>
          <p:cNvPr id="3" name="Obraz 1" descr="Grammarly Web UI">
            <a:extLst>
              <a:ext uri="{FF2B5EF4-FFF2-40B4-BE49-F238E27FC236}">
                <a16:creationId xmlns:a16="http://schemas.microsoft.com/office/drawing/2014/main" id="{0F9791DE-F07D-71CC-D50E-FBC79AFA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10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9D535-B5DB-438D-43B4-82D047C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83151"/>
            <a:ext cx="11658599" cy="887411"/>
          </a:xfrm>
        </p:spPr>
        <p:txBody>
          <a:bodyPr>
            <a:normAutofit fontScale="90000"/>
          </a:bodyPr>
          <a:lstStyle/>
          <a:p>
            <a:r>
              <a:rPr lang="pl-PL" dirty="0"/>
              <a:t>Filtr szczelinowy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2FF4F02-E475-C23F-7410-6939FB0BF12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1" y="951292"/>
            <a:ext cx="9273210" cy="5525336"/>
          </a:xfrm>
          <a:prstGeom prst="rect">
            <a:avLst/>
          </a:prstGeom>
        </p:spPr>
      </p:pic>
      <p:pic>
        <p:nvPicPr>
          <p:cNvPr id="3" name="Obraz 1" descr="Grammarly Web UI">
            <a:extLst>
              <a:ext uri="{FF2B5EF4-FFF2-40B4-BE49-F238E27FC236}">
                <a16:creationId xmlns:a16="http://schemas.microsoft.com/office/drawing/2014/main" id="{5F63486F-03F9-13A8-E4B6-4E3AF5C17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97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7DFF7-A849-6796-C983-BC25A3AB9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17ACE0-056C-D962-B919-DE86A4B5A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83151"/>
            <a:ext cx="11658599" cy="887411"/>
          </a:xfrm>
        </p:spPr>
        <p:txBody>
          <a:bodyPr>
            <a:normAutofit fontScale="90000"/>
          </a:bodyPr>
          <a:lstStyle/>
          <a:p>
            <a:r>
              <a:rPr lang="pl-PL" dirty="0"/>
              <a:t>Filtr szczelinowy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989F298-CD32-791D-A013-9FDB99722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6" y="1143000"/>
            <a:ext cx="4629150" cy="30861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4BFC32D-26FA-FF18-15E5-F6B746455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35" y="1143000"/>
            <a:ext cx="2521986" cy="16668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AC4A10E-270D-EBAA-BB27-7327EB5DF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5" y="4301538"/>
            <a:ext cx="3181350" cy="21209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0F2A9D9-A8C5-E082-68A1-5D85E0531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35" y="3078851"/>
            <a:ext cx="5116643" cy="341026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6D30DDF-86F7-7C0F-623E-D0EC3B928C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85" y="1143000"/>
            <a:ext cx="1933004" cy="2900231"/>
          </a:xfrm>
          <a:prstGeom prst="rect">
            <a:avLst/>
          </a:prstGeom>
        </p:spPr>
      </p:pic>
      <p:pic>
        <p:nvPicPr>
          <p:cNvPr id="3" name="Obraz 1" descr="Grammarly Web UI">
            <a:extLst>
              <a:ext uri="{FF2B5EF4-FFF2-40B4-BE49-F238E27FC236}">
                <a16:creationId xmlns:a16="http://schemas.microsoft.com/office/drawing/2014/main" id="{6EDFF796-ACE8-404A-4B39-261620B8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81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9D535-B5DB-438D-43B4-82D047C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087" y="233639"/>
            <a:ext cx="11131826" cy="1116012"/>
          </a:xfrm>
        </p:spPr>
        <p:txBody>
          <a:bodyPr>
            <a:normAutofit/>
          </a:bodyPr>
          <a:lstStyle/>
          <a:p>
            <a:r>
              <a:rPr lang="pl-PL" sz="5400" dirty="0"/>
              <a:t>Właściwości mechaniczne</a:t>
            </a:r>
          </a:p>
        </p:txBody>
      </p: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F2C16EB4-B687-6865-9E16-95E9FF56C0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965582"/>
              </p:ext>
            </p:extLst>
          </p:nvPr>
        </p:nvGraphicFramePr>
        <p:xfrm>
          <a:off x="1838740" y="1600200"/>
          <a:ext cx="8299173" cy="4820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1" descr="Grammarly Web UI">
            <a:extLst>
              <a:ext uri="{FF2B5EF4-FFF2-40B4-BE49-F238E27FC236}">
                <a16:creationId xmlns:a16="http://schemas.microsoft.com/office/drawing/2014/main" id="{CDFA8C8C-1FD6-8BBD-E52A-67A359085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86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9D535-B5DB-438D-43B4-82D047C7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74" y="376929"/>
            <a:ext cx="10863470" cy="1116012"/>
          </a:xfrm>
        </p:spPr>
        <p:txBody>
          <a:bodyPr>
            <a:normAutofit/>
          </a:bodyPr>
          <a:lstStyle/>
          <a:p>
            <a:r>
              <a:rPr lang="pl-PL" sz="5400" dirty="0"/>
              <a:t>Odporność na korozję</a:t>
            </a:r>
          </a:p>
        </p:txBody>
      </p:sp>
      <p:pic>
        <p:nvPicPr>
          <p:cNvPr id="3" name="Obraz 1" descr="Grammarly Web UI">
            <a:extLst>
              <a:ext uri="{FF2B5EF4-FFF2-40B4-BE49-F238E27FC236}">
                <a16:creationId xmlns:a16="http://schemas.microsoft.com/office/drawing/2014/main" id="{D0650B99-554A-3817-82F4-8EBFD9BD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6324600"/>
            <a:ext cx="1112837" cy="5334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BC6B9A8D-DAEE-458F-9FEE-BC4F1B084D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495046"/>
              </p:ext>
            </p:extLst>
          </p:nvPr>
        </p:nvGraphicFramePr>
        <p:xfrm>
          <a:off x="1695449" y="1492941"/>
          <a:ext cx="8505825" cy="498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59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FE54A-17D6-828E-E740-3E0E83BA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9E5C12-E8CB-93FF-15A1-5F7233AF4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924" y="1223740"/>
            <a:ext cx="9144000" cy="840700"/>
          </a:xfrm>
        </p:spPr>
        <p:txBody>
          <a:bodyPr>
            <a:normAutofit fontScale="90000"/>
          </a:bodyPr>
          <a:lstStyle/>
          <a:p>
            <a:r>
              <a:rPr lang="pl-PL" sz="5400" dirty="0"/>
              <a:t>Korzyści wynikające ze stosowania stali o odpowiednich parametrach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B453DB8-231A-8593-DDFB-B697BAEBE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566" y="2900569"/>
            <a:ext cx="9144000" cy="3400425"/>
          </a:xfrm>
        </p:spPr>
        <p:txBody>
          <a:bodyPr/>
          <a:lstStyle/>
          <a:p>
            <a:pPr algn="l"/>
            <a:r>
              <a:rPr lang="pl-PL" dirty="0"/>
              <a:t>Odciążenie konstrukcji – do 30%</a:t>
            </a:r>
          </a:p>
          <a:p>
            <a:pPr algn="l"/>
            <a:r>
              <a:rPr lang="pl-PL" dirty="0"/>
              <a:t>Wydłużenie żywotności – nawet trzykrotnie</a:t>
            </a:r>
          </a:p>
          <a:p>
            <a:pPr algn="l"/>
            <a:r>
              <a:rPr lang="pl-PL" dirty="0"/>
              <a:t>Poprawa efektywności pracy</a:t>
            </a:r>
          </a:p>
          <a:p>
            <a:pPr algn="l"/>
            <a:r>
              <a:rPr lang="pl-PL" dirty="0"/>
              <a:t>Łatwiejsza konserwacja </a:t>
            </a:r>
          </a:p>
          <a:p>
            <a:pPr algn="l"/>
            <a:r>
              <a:rPr lang="pl-PL" dirty="0"/>
              <a:t>Wydłużenie okresów między konserwacjami</a:t>
            </a:r>
          </a:p>
          <a:p>
            <a:pPr algn="l"/>
            <a:r>
              <a:rPr lang="pl-PL" dirty="0"/>
              <a:t>Czynniki ekologiczne</a:t>
            </a: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89285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596</Words>
  <Application>Microsoft Office PowerPoint</Application>
  <PresentationFormat>Panoramiczny</PresentationFormat>
  <Paragraphs>143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Korzyści i wyzwania związane z wykorzystaniem nowoczesnych gatunków stali nierdzewnej w procesach walcowania i ciągnienia – przyszłość branży</vt:lpstr>
      <vt:lpstr>Wprowadzenie</vt:lpstr>
      <vt:lpstr>Najważniejsze parametry oczekiwane od wyrobów ze stali nierdzewnej</vt:lpstr>
      <vt:lpstr>Co wpływa na właściwości stali </vt:lpstr>
      <vt:lpstr>Filtr szczelinowy</vt:lpstr>
      <vt:lpstr>Filtr szczelinowy</vt:lpstr>
      <vt:lpstr>Właściwości mechaniczne</vt:lpstr>
      <vt:lpstr>Odporność na korozję</vt:lpstr>
      <vt:lpstr>Korzyści wynikające ze stosowania stali o odpowiednich parametrach</vt:lpstr>
      <vt:lpstr>Ceny</vt:lpstr>
      <vt:lpstr>Ceny</vt:lpstr>
      <vt:lpstr>Specjalistyczne techniki walcowania i ciągnienia</vt:lpstr>
      <vt:lpstr>Odpowiedni proces obróbki cieplnej - wyżarzanie</vt:lpstr>
      <vt:lpstr>Przyszłość branży</vt:lpstr>
      <vt:lpstr>Przyszłość branży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Marek Siemiński</dc:creator>
  <cp:lastModifiedBy>Marek Siemiński</cp:lastModifiedBy>
  <cp:revision>18</cp:revision>
  <dcterms:created xsi:type="dcterms:W3CDTF">2024-10-04T13:49:07Z</dcterms:created>
  <dcterms:modified xsi:type="dcterms:W3CDTF">2024-10-25T11:20:12Z</dcterms:modified>
</cp:coreProperties>
</file>