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5" r:id="rId2"/>
    <p:sldId id="263" r:id="rId3"/>
    <p:sldId id="275" r:id="rId4"/>
    <p:sldId id="266" r:id="rId5"/>
    <p:sldId id="269" r:id="rId6"/>
    <p:sldId id="273" r:id="rId7"/>
    <p:sldId id="270" r:id="rId8"/>
    <p:sldId id="272" r:id="rId9"/>
    <p:sldId id="268" r:id="rId10"/>
    <p:sldId id="274" r:id="rId11"/>
  </p:sldIdLst>
  <p:sldSz cx="12192000" cy="6858000"/>
  <p:notesSz cx="6797675" cy="9872663"/>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D45A"/>
    <a:srgbClr val="66FF33"/>
    <a:srgbClr val="1B156C"/>
    <a:srgbClr val="000099"/>
    <a:srgbClr val="1C1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633FC10-2D4A-2CCB-D438-4DACA4A505FC}"/>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A47620AA-A4BE-9006-C882-9F2B1F36B7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9253F87D-220F-FD3E-9945-F553EBE24605}"/>
              </a:ext>
            </a:extLst>
          </p:cNvPr>
          <p:cNvSpPr>
            <a:spLocks noGrp="1"/>
          </p:cNvSpPr>
          <p:nvPr>
            <p:ph type="dt" sz="half" idx="10"/>
          </p:nvPr>
        </p:nvSpPr>
        <p:spPr/>
        <p:txBody>
          <a:bodyPr/>
          <a:lstStyle/>
          <a:p>
            <a:fld id="{E26C832C-F071-42C8-A752-A0AF04FD17FD}" type="datetimeFigureOut">
              <a:rPr lang="pl-PL" smtClean="0"/>
              <a:t>23.10.2024</a:t>
            </a:fld>
            <a:endParaRPr lang="pl-PL"/>
          </a:p>
        </p:txBody>
      </p:sp>
      <p:sp>
        <p:nvSpPr>
          <p:cNvPr id="5" name="Symbol zastępczy stopki 4">
            <a:extLst>
              <a:ext uri="{FF2B5EF4-FFF2-40B4-BE49-F238E27FC236}">
                <a16:creationId xmlns:a16="http://schemas.microsoft.com/office/drawing/2014/main" id="{49D4159F-4316-89D7-FF72-BD62209D754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4914579-AC83-C945-641A-DC4D22EA7D4D}"/>
              </a:ext>
            </a:extLst>
          </p:cNvPr>
          <p:cNvSpPr>
            <a:spLocks noGrp="1"/>
          </p:cNvSpPr>
          <p:nvPr>
            <p:ph type="sldNum" sz="quarter" idx="12"/>
          </p:nvPr>
        </p:nvSpPr>
        <p:spPr/>
        <p:txBody>
          <a:bodyPr/>
          <a:lstStyle/>
          <a:p>
            <a:fld id="{FB4E6490-AB41-4F2E-9B9C-3E51266CBE74}" type="slidenum">
              <a:rPr lang="pl-PL" smtClean="0"/>
              <a:t>‹#›</a:t>
            </a:fld>
            <a:endParaRPr lang="pl-PL"/>
          </a:p>
        </p:txBody>
      </p:sp>
    </p:spTree>
    <p:extLst>
      <p:ext uri="{BB962C8B-B14F-4D97-AF65-F5344CB8AC3E}">
        <p14:creationId xmlns:p14="http://schemas.microsoft.com/office/powerpoint/2010/main" val="2506509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35D0173-D220-7E13-F564-E40D66F235EF}"/>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CC0F8D9E-9CFE-6480-081A-4CC7B6A02CAC}"/>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4929CB8-FA14-2810-82DF-2584F5A31495}"/>
              </a:ext>
            </a:extLst>
          </p:cNvPr>
          <p:cNvSpPr>
            <a:spLocks noGrp="1"/>
          </p:cNvSpPr>
          <p:nvPr>
            <p:ph type="dt" sz="half" idx="10"/>
          </p:nvPr>
        </p:nvSpPr>
        <p:spPr/>
        <p:txBody>
          <a:bodyPr/>
          <a:lstStyle/>
          <a:p>
            <a:fld id="{E26C832C-F071-42C8-A752-A0AF04FD17FD}" type="datetimeFigureOut">
              <a:rPr lang="pl-PL" smtClean="0"/>
              <a:t>23.10.2024</a:t>
            </a:fld>
            <a:endParaRPr lang="pl-PL"/>
          </a:p>
        </p:txBody>
      </p:sp>
      <p:sp>
        <p:nvSpPr>
          <p:cNvPr id="5" name="Symbol zastępczy stopki 4">
            <a:extLst>
              <a:ext uri="{FF2B5EF4-FFF2-40B4-BE49-F238E27FC236}">
                <a16:creationId xmlns:a16="http://schemas.microsoft.com/office/drawing/2014/main" id="{E348539E-8893-9FEF-0DA8-AFED348C2FA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9CEBAE09-6776-BC7D-5D8E-CD0657054EE0}"/>
              </a:ext>
            </a:extLst>
          </p:cNvPr>
          <p:cNvSpPr>
            <a:spLocks noGrp="1"/>
          </p:cNvSpPr>
          <p:nvPr>
            <p:ph type="sldNum" sz="quarter" idx="12"/>
          </p:nvPr>
        </p:nvSpPr>
        <p:spPr/>
        <p:txBody>
          <a:bodyPr/>
          <a:lstStyle/>
          <a:p>
            <a:fld id="{FB4E6490-AB41-4F2E-9B9C-3E51266CBE74}" type="slidenum">
              <a:rPr lang="pl-PL" smtClean="0"/>
              <a:t>‹#›</a:t>
            </a:fld>
            <a:endParaRPr lang="pl-PL"/>
          </a:p>
        </p:txBody>
      </p:sp>
    </p:spTree>
    <p:extLst>
      <p:ext uri="{BB962C8B-B14F-4D97-AF65-F5344CB8AC3E}">
        <p14:creationId xmlns:p14="http://schemas.microsoft.com/office/powerpoint/2010/main" val="487495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A9E2C345-CBAA-26D3-4547-3DB92CF04940}"/>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11E5E625-C713-2616-9A5C-561DDD8C6899}"/>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7F94CD3-2850-7D02-D02B-81296F348FF5}"/>
              </a:ext>
            </a:extLst>
          </p:cNvPr>
          <p:cNvSpPr>
            <a:spLocks noGrp="1"/>
          </p:cNvSpPr>
          <p:nvPr>
            <p:ph type="dt" sz="half" idx="10"/>
          </p:nvPr>
        </p:nvSpPr>
        <p:spPr/>
        <p:txBody>
          <a:bodyPr/>
          <a:lstStyle/>
          <a:p>
            <a:fld id="{E26C832C-F071-42C8-A752-A0AF04FD17FD}" type="datetimeFigureOut">
              <a:rPr lang="pl-PL" smtClean="0"/>
              <a:t>23.10.2024</a:t>
            </a:fld>
            <a:endParaRPr lang="pl-PL"/>
          </a:p>
        </p:txBody>
      </p:sp>
      <p:sp>
        <p:nvSpPr>
          <p:cNvPr id="5" name="Symbol zastępczy stopki 4">
            <a:extLst>
              <a:ext uri="{FF2B5EF4-FFF2-40B4-BE49-F238E27FC236}">
                <a16:creationId xmlns:a16="http://schemas.microsoft.com/office/drawing/2014/main" id="{27BFC6D2-43CD-15C9-85C3-19A9DFA5195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8C75BF7-BD11-8063-7679-0EE903CF6B02}"/>
              </a:ext>
            </a:extLst>
          </p:cNvPr>
          <p:cNvSpPr>
            <a:spLocks noGrp="1"/>
          </p:cNvSpPr>
          <p:nvPr>
            <p:ph type="sldNum" sz="quarter" idx="12"/>
          </p:nvPr>
        </p:nvSpPr>
        <p:spPr/>
        <p:txBody>
          <a:bodyPr/>
          <a:lstStyle/>
          <a:p>
            <a:fld id="{FB4E6490-AB41-4F2E-9B9C-3E51266CBE74}" type="slidenum">
              <a:rPr lang="pl-PL" smtClean="0"/>
              <a:t>‹#›</a:t>
            </a:fld>
            <a:endParaRPr lang="pl-PL"/>
          </a:p>
        </p:txBody>
      </p:sp>
    </p:spTree>
    <p:extLst>
      <p:ext uri="{BB962C8B-B14F-4D97-AF65-F5344CB8AC3E}">
        <p14:creationId xmlns:p14="http://schemas.microsoft.com/office/powerpoint/2010/main" val="968740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E929243-5698-536A-547C-7E9766CABFE4}"/>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996774C5-2688-5CDC-07D7-A2FB891FB6ED}"/>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4D891F3-082E-1B4D-0F53-06B498441B65}"/>
              </a:ext>
            </a:extLst>
          </p:cNvPr>
          <p:cNvSpPr>
            <a:spLocks noGrp="1"/>
          </p:cNvSpPr>
          <p:nvPr>
            <p:ph type="dt" sz="half" idx="10"/>
          </p:nvPr>
        </p:nvSpPr>
        <p:spPr/>
        <p:txBody>
          <a:bodyPr/>
          <a:lstStyle/>
          <a:p>
            <a:fld id="{E26C832C-F071-42C8-A752-A0AF04FD17FD}" type="datetimeFigureOut">
              <a:rPr lang="pl-PL" smtClean="0"/>
              <a:t>23.10.2024</a:t>
            </a:fld>
            <a:endParaRPr lang="pl-PL"/>
          </a:p>
        </p:txBody>
      </p:sp>
      <p:sp>
        <p:nvSpPr>
          <p:cNvPr id="5" name="Symbol zastępczy stopki 4">
            <a:extLst>
              <a:ext uri="{FF2B5EF4-FFF2-40B4-BE49-F238E27FC236}">
                <a16:creationId xmlns:a16="http://schemas.microsoft.com/office/drawing/2014/main" id="{D94E7A90-8A9F-1300-1BEE-16824C39FBE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5F91380-EEB1-4FE4-BBB5-644E11B5A990}"/>
              </a:ext>
            </a:extLst>
          </p:cNvPr>
          <p:cNvSpPr>
            <a:spLocks noGrp="1"/>
          </p:cNvSpPr>
          <p:nvPr>
            <p:ph type="sldNum" sz="quarter" idx="12"/>
          </p:nvPr>
        </p:nvSpPr>
        <p:spPr/>
        <p:txBody>
          <a:bodyPr/>
          <a:lstStyle/>
          <a:p>
            <a:fld id="{FB4E6490-AB41-4F2E-9B9C-3E51266CBE74}" type="slidenum">
              <a:rPr lang="pl-PL" smtClean="0"/>
              <a:t>‹#›</a:t>
            </a:fld>
            <a:endParaRPr lang="pl-PL"/>
          </a:p>
        </p:txBody>
      </p:sp>
    </p:spTree>
    <p:extLst>
      <p:ext uri="{BB962C8B-B14F-4D97-AF65-F5344CB8AC3E}">
        <p14:creationId xmlns:p14="http://schemas.microsoft.com/office/powerpoint/2010/main" val="3941830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188232D-5AD2-4F75-FF72-2BC984416903}"/>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29AE6553-B4B4-5368-73EA-2BB8A4455B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60274480-ED7B-B78A-F04F-B0BB32E52C7E}"/>
              </a:ext>
            </a:extLst>
          </p:cNvPr>
          <p:cNvSpPr>
            <a:spLocks noGrp="1"/>
          </p:cNvSpPr>
          <p:nvPr>
            <p:ph type="dt" sz="half" idx="10"/>
          </p:nvPr>
        </p:nvSpPr>
        <p:spPr/>
        <p:txBody>
          <a:bodyPr/>
          <a:lstStyle/>
          <a:p>
            <a:fld id="{E26C832C-F071-42C8-A752-A0AF04FD17FD}" type="datetimeFigureOut">
              <a:rPr lang="pl-PL" smtClean="0"/>
              <a:t>23.10.2024</a:t>
            </a:fld>
            <a:endParaRPr lang="pl-PL"/>
          </a:p>
        </p:txBody>
      </p:sp>
      <p:sp>
        <p:nvSpPr>
          <p:cNvPr id="5" name="Symbol zastępczy stopki 4">
            <a:extLst>
              <a:ext uri="{FF2B5EF4-FFF2-40B4-BE49-F238E27FC236}">
                <a16:creationId xmlns:a16="http://schemas.microsoft.com/office/drawing/2014/main" id="{C2DCDEFF-FE1B-328F-E762-616FF0581F3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B29372D-A3BA-1419-113C-C5A6BA6C0AE4}"/>
              </a:ext>
            </a:extLst>
          </p:cNvPr>
          <p:cNvSpPr>
            <a:spLocks noGrp="1"/>
          </p:cNvSpPr>
          <p:nvPr>
            <p:ph type="sldNum" sz="quarter" idx="12"/>
          </p:nvPr>
        </p:nvSpPr>
        <p:spPr/>
        <p:txBody>
          <a:bodyPr/>
          <a:lstStyle/>
          <a:p>
            <a:fld id="{FB4E6490-AB41-4F2E-9B9C-3E51266CBE74}" type="slidenum">
              <a:rPr lang="pl-PL" smtClean="0"/>
              <a:t>‹#›</a:t>
            </a:fld>
            <a:endParaRPr lang="pl-PL"/>
          </a:p>
        </p:txBody>
      </p:sp>
    </p:spTree>
    <p:extLst>
      <p:ext uri="{BB962C8B-B14F-4D97-AF65-F5344CB8AC3E}">
        <p14:creationId xmlns:p14="http://schemas.microsoft.com/office/powerpoint/2010/main" val="2224429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2E7F320-7C6B-FF1F-7922-6FEAA53BEAB7}"/>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125AF02A-B095-40E9-C097-C764F2782577}"/>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972692BC-DC2E-C7EA-4A0A-112A3B7BB109}"/>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AEA83336-D874-6443-5FA7-84720AA70908}"/>
              </a:ext>
            </a:extLst>
          </p:cNvPr>
          <p:cNvSpPr>
            <a:spLocks noGrp="1"/>
          </p:cNvSpPr>
          <p:nvPr>
            <p:ph type="dt" sz="half" idx="10"/>
          </p:nvPr>
        </p:nvSpPr>
        <p:spPr/>
        <p:txBody>
          <a:bodyPr/>
          <a:lstStyle/>
          <a:p>
            <a:fld id="{E26C832C-F071-42C8-A752-A0AF04FD17FD}" type="datetimeFigureOut">
              <a:rPr lang="pl-PL" smtClean="0"/>
              <a:t>23.10.2024</a:t>
            </a:fld>
            <a:endParaRPr lang="pl-PL"/>
          </a:p>
        </p:txBody>
      </p:sp>
      <p:sp>
        <p:nvSpPr>
          <p:cNvPr id="6" name="Symbol zastępczy stopki 5">
            <a:extLst>
              <a:ext uri="{FF2B5EF4-FFF2-40B4-BE49-F238E27FC236}">
                <a16:creationId xmlns:a16="http://schemas.microsoft.com/office/drawing/2014/main" id="{6110ECB4-E3BA-BC92-C18A-1EBDB976AFB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C452D9F-C6A9-065A-4C2E-150CDED2FD08}"/>
              </a:ext>
            </a:extLst>
          </p:cNvPr>
          <p:cNvSpPr>
            <a:spLocks noGrp="1"/>
          </p:cNvSpPr>
          <p:nvPr>
            <p:ph type="sldNum" sz="quarter" idx="12"/>
          </p:nvPr>
        </p:nvSpPr>
        <p:spPr/>
        <p:txBody>
          <a:bodyPr/>
          <a:lstStyle/>
          <a:p>
            <a:fld id="{FB4E6490-AB41-4F2E-9B9C-3E51266CBE74}" type="slidenum">
              <a:rPr lang="pl-PL" smtClean="0"/>
              <a:t>‹#›</a:t>
            </a:fld>
            <a:endParaRPr lang="pl-PL"/>
          </a:p>
        </p:txBody>
      </p:sp>
    </p:spTree>
    <p:extLst>
      <p:ext uri="{BB962C8B-B14F-4D97-AF65-F5344CB8AC3E}">
        <p14:creationId xmlns:p14="http://schemas.microsoft.com/office/powerpoint/2010/main" val="3533784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B745FC0-8E25-7EA4-89E2-4DC4C6F3064B}"/>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B079D051-950C-C011-271D-77654E4565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AE766A9D-44A9-295B-C460-8DB08D9AB4C0}"/>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B833939C-B772-57EF-11FC-CC6E3E7EDC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07D72CBA-D426-82D8-84B6-DEB1D9B3110E}"/>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A1B8544E-188E-8253-6D5D-2CEF011F42EA}"/>
              </a:ext>
            </a:extLst>
          </p:cNvPr>
          <p:cNvSpPr>
            <a:spLocks noGrp="1"/>
          </p:cNvSpPr>
          <p:nvPr>
            <p:ph type="dt" sz="half" idx="10"/>
          </p:nvPr>
        </p:nvSpPr>
        <p:spPr/>
        <p:txBody>
          <a:bodyPr/>
          <a:lstStyle/>
          <a:p>
            <a:fld id="{E26C832C-F071-42C8-A752-A0AF04FD17FD}" type="datetimeFigureOut">
              <a:rPr lang="pl-PL" smtClean="0"/>
              <a:t>23.10.2024</a:t>
            </a:fld>
            <a:endParaRPr lang="pl-PL"/>
          </a:p>
        </p:txBody>
      </p:sp>
      <p:sp>
        <p:nvSpPr>
          <p:cNvPr id="8" name="Symbol zastępczy stopki 7">
            <a:extLst>
              <a:ext uri="{FF2B5EF4-FFF2-40B4-BE49-F238E27FC236}">
                <a16:creationId xmlns:a16="http://schemas.microsoft.com/office/drawing/2014/main" id="{53092DD1-0795-A661-02D4-837D52F7CE12}"/>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9AB31908-92DA-BB28-EA2D-2025C899012C}"/>
              </a:ext>
            </a:extLst>
          </p:cNvPr>
          <p:cNvSpPr>
            <a:spLocks noGrp="1"/>
          </p:cNvSpPr>
          <p:nvPr>
            <p:ph type="sldNum" sz="quarter" idx="12"/>
          </p:nvPr>
        </p:nvSpPr>
        <p:spPr/>
        <p:txBody>
          <a:bodyPr/>
          <a:lstStyle/>
          <a:p>
            <a:fld id="{FB4E6490-AB41-4F2E-9B9C-3E51266CBE74}" type="slidenum">
              <a:rPr lang="pl-PL" smtClean="0"/>
              <a:t>‹#›</a:t>
            </a:fld>
            <a:endParaRPr lang="pl-PL"/>
          </a:p>
        </p:txBody>
      </p:sp>
    </p:spTree>
    <p:extLst>
      <p:ext uri="{BB962C8B-B14F-4D97-AF65-F5344CB8AC3E}">
        <p14:creationId xmlns:p14="http://schemas.microsoft.com/office/powerpoint/2010/main" val="204742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24FCD97-32D1-CF1D-E566-940ADA081BE6}"/>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8399B480-10D4-1076-DA89-440D202E5250}"/>
              </a:ext>
            </a:extLst>
          </p:cNvPr>
          <p:cNvSpPr>
            <a:spLocks noGrp="1"/>
          </p:cNvSpPr>
          <p:nvPr>
            <p:ph type="dt" sz="half" idx="10"/>
          </p:nvPr>
        </p:nvSpPr>
        <p:spPr/>
        <p:txBody>
          <a:bodyPr/>
          <a:lstStyle/>
          <a:p>
            <a:fld id="{E26C832C-F071-42C8-A752-A0AF04FD17FD}" type="datetimeFigureOut">
              <a:rPr lang="pl-PL" smtClean="0"/>
              <a:t>23.10.2024</a:t>
            </a:fld>
            <a:endParaRPr lang="pl-PL"/>
          </a:p>
        </p:txBody>
      </p:sp>
      <p:sp>
        <p:nvSpPr>
          <p:cNvPr id="4" name="Symbol zastępczy stopki 3">
            <a:extLst>
              <a:ext uri="{FF2B5EF4-FFF2-40B4-BE49-F238E27FC236}">
                <a16:creationId xmlns:a16="http://schemas.microsoft.com/office/drawing/2014/main" id="{61C0D3D7-4C64-82B1-7063-D767C9BEF3DE}"/>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68E10F1F-768E-E0AE-5136-0F43A9C01845}"/>
              </a:ext>
            </a:extLst>
          </p:cNvPr>
          <p:cNvSpPr>
            <a:spLocks noGrp="1"/>
          </p:cNvSpPr>
          <p:nvPr>
            <p:ph type="sldNum" sz="quarter" idx="12"/>
          </p:nvPr>
        </p:nvSpPr>
        <p:spPr/>
        <p:txBody>
          <a:bodyPr/>
          <a:lstStyle/>
          <a:p>
            <a:fld id="{FB4E6490-AB41-4F2E-9B9C-3E51266CBE74}" type="slidenum">
              <a:rPr lang="pl-PL" smtClean="0"/>
              <a:t>‹#›</a:t>
            </a:fld>
            <a:endParaRPr lang="pl-PL"/>
          </a:p>
        </p:txBody>
      </p:sp>
    </p:spTree>
    <p:extLst>
      <p:ext uri="{BB962C8B-B14F-4D97-AF65-F5344CB8AC3E}">
        <p14:creationId xmlns:p14="http://schemas.microsoft.com/office/powerpoint/2010/main" val="2888303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7D323471-28B3-910B-5363-2D1A6E369166}"/>
              </a:ext>
            </a:extLst>
          </p:cNvPr>
          <p:cNvSpPr>
            <a:spLocks noGrp="1"/>
          </p:cNvSpPr>
          <p:nvPr>
            <p:ph type="dt" sz="half" idx="10"/>
          </p:nvPr>
        </p:nvSpPr>
        <p:spPr/>
        <p:txBody>
          <a:bodyPr/>
          <a:lstStyle/>
          <a:p>
            <a:fld id="{E26C832C-F071-42C8-A752-A0AF04FD17FD}" type="datetimeFigureOut">
              <a:rPr lang="pl-PL" smtClean="0"/>
              <a:t>23.10.2024</a:t>
            </a:fld>
            <a:endParaRPr lang="pl-PL"/>
          </a:p>
        </p:txBody>
      </p:sp>
      <p:sp>
        <p:nvSpPr>
          <p:cNvPr id="3" name="Symbol zastępczy stopki 2">
            <a:extLst>
              <a:ext uri="{FF2B5EF4-FFF2-40B4-BE49-F238E27FC236}">
                <a16:creationId xmlns:a16="http://schemas.microsoft.com/office/drawing/2014/main" id="{490A8261-6BA8-9B03-9D21-CCAA208E9B04}"/>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79A514E2-61D7-065C-38B3-7BFA7AB8EB3F}"/>
              </a:ext>
            </a:extLst>
          </p:cNvPr>
          <p:cNvSpPr>
            <a:spLocks noGrp="1"/>
          </p:cNvSpPr>
          <p:nvPr>
            <p:ph type="sldNum" sz="quarter" idx="12"/>
          </p:nvPr>
        </p:nvSpPr>
        <p:spPr/>
        <p:txBody>
          <a:bodyPr/>
          <a:lstStyle/>
          <a:p>
            <a:fld id="{FB4E6490-AB41-4F2E-9B9C-3E51266CBE74}" type="slidenum">
              <a:rPr lang="pl-PL" smtClean="0"/>
              <a:t>‹#›</a:t>
            </a:fld>
            <a:endParaRPr lang="pl-PL"/>
          </a:p>
        </p:txBody>
      </p:sp>
    </p:spTree>
    <p:extLst>
      <p:ext uri="{BB962C8B-B14F-4D97-AF65-F5344CB8AC3E}">
        <p14:creationId xmlns:p14="http://schemas.microsoft.com/office/powerpoint/2010/main" val="3122608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E486894-B070-52D4-5477-A8954C88F104}"/>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D4AABA41-B9D1-C855-FAF3-AE561035E7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C15A56F7-D8D1-E9CB-DF54-F5EF550B97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AF1D28AC-7E7B-A0D9-50F6-0AFDD19275B5}"/>
              </a:ext>
            </a:extLst>
          </p:cNvPr>
          <p:cNvSpPr>
            <a:spLocks noGrp="1"/>
          </p:cNvSpPr>
          <p:nvPr>
            <p:ph type="dt" sz="half" idx="10"/>
          </p:nvPr>
        </p:nvSpPr>
        <p:spPr/>
        <p:txBody>
          <a:bodyPr/>
          <a:lstStyle/>
          <a:p>
            <a:fld id="{E26C832C-F071-42C8-A752-A0AF04FD17FD}" type="datetimeFigureOut">
              <a:rPr lang="pl-PL" smtClean="0"/>
              <a:t>23.10.2024</a:t>
            </a:fld>
            <a:endParaRPr lang="pl-PL"/>
          </a:p>
        </p:txBody>
      </p:sp>
      <p:sp>
        <p:nvSpPr>
          <p:cNvPr id="6" name="Symbol zastępczy stopki 5">
            <a:extLst>
              <a:ext uri="{FF2B5EF4-FFF2-40B4-BE49-F238E27FC236}">
                <a16:creationId xmlns:a16="http://schemas.microsoft.com/office/drawing/2014/main" id="{18818838-96C6-3DC9-4D4E-CFA40636382E}"/>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97790B0F-2F11-0BC0-3D2C-1BED235179B0}"/>
              </a:ext>
            </a:extLst>
          </p:cNvPr>
          <p:cNvSpPr>
            <a:spLocks noGrp="1"/>
          </p:cNvSpPr>
          <p:nvPr>
            <p:ph type="sldNum" sz="quarter" idx="12"/>
          </p:nvPr>
        </p:nvSpPr>
        <p:spPr/>
        <p:txBody>
          <a:bodyPr/>
          <a:lstStyle/>
          <a:p>
            <a:fld id="{FB4E6490-AB41-4F2E-9B9C-3E51266CBE74}" type="slidenum">
              <a:rPr lang="pl-PL" smtClean="0"/>
              <a:t>‹#›</a:t>
            </a:fld>
            <a:endParaRPr lang="pl-PL"/>
          </a:p>
        </p:txBody>
      </p:sp>
    </p:spTree>
    <p:extLst>
      <p:ext uri="{BB962C8B-B14F-4D97-AF65-F5344CB8AC3E}">
        <p14:creationId xmlns:p14="http://schemas.microsoft.com/office/powerpoint/2010/main" val="3786978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67D51ED-734A-DBCA-DDCD-983D11851528}"/>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18B48339-48D7-B21A-6414-FBBB5AF8D3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50FCBA18-38FC-F245-B67E-E17077A2A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7DF0C27A-661E-1398-0BDB-AFDA5A1DE854}"/>
              </a:ext>
            </a:extLst>
          </p:cNvPr>
          <p:cNvSpPr>
            <a:spLocks noGrp="1"/>
          </p:cNvSpPr>
          <p:nvPr>
            <p:ph type="dt" sz="half" idx="10"/>
          </p:nvPr>
        </p:nvSpPr>
        <p:spPr/>
        <p:txBody>
          <a:bodyPr/>
          <a:lstStyle/>
          <a:p>
            <a:fld id="{E26C832C-F071-42C8-A752-A0AF04FD17FD}" type="datetimeFigureOut">
              <a:rPr lang="pl-PL" smtClean="0"/>
              <a:t>23.10.2024</a:t>
            </a:fld>
            <a:endParaRPr lang="pl-PL"/>
          </a:p>
        </p:txBody>
      </p:sp>
      <p:sp>
        <p:nvSpPr>
          <p:cNvPr id="6" name="Symbol zastępczy stopki 5">
            <a:extLst>
              <a:ext uri="{FF2B5EF4-FFF2-40B4-BE49-F238E27FC236}">
                <a16:creationId xmlns:a16="http://schemas.microsoft.com/office/drawing/2014/main" id="{D747890E-A0FA-EF9E-3517-1EC04716B4E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8E6E83E-2174-0723-8FD5-945B05310731}"/>
              </a:ext>
            </a:extLst>
          </p:cNvPr>
          <p:cNvSpPr>
            <a:spLocks noGrp="1"/>
          </p:cNvSpPr>
          <p:nvPr>
            <p:ph type="sldNum" sz="quarter" idx="12"/>
          </p:nvPr>
        </p:nvSpPr>
        <p:spPr/>
        <p:txBody>
          <a:bodyPr/>
          <a:lstStyle/>
          <a:p>
            <a:fld id="{FB4E6490-AB41-4F2E-9B9C-3E51266CBE74}" type="slidenum">
              <a:rPr lang="pl-PL" smtClean="0"/>
              <a:t>‹#›</a:t>
            </a:fld>
            <a:endParaRPr lang="pl-PL"/>
          </a:p>
        </p:txBody>
      </p:sp>
    </p:spTree>
    <p:extLst>
      <p:ext uri="{BB962C8B-B14F-4D97-AF65-F5344CB8AC3E}">
        <p14:creationId xmlns:p14="http://schemas.microsoft.com/office/powerpoint/2010/main" val="13272029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1F81FA66-A81C-C210-4150-BD45F52C80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6B1F31FD-F626-E1E0-FD23-328DC88A12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91112DE8-CF2F-3288-9921-C8838662F1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6C832C-F071-42C8-A752-A0AF04FD17FD}" type="datetimeFigureOut">
              <a:rPr lang="pl-PL" smtClean="0"/>
              <a:t>23.10.2024</a:t>
            </a:fld>
            <a:endParaRPr lang="pl-PL"/>
          </a:p>
        </p:txBody>
      </p:sp>
      <p:sp>
        <p:nvSpPr>
          <p:cNvPr id="5" name="Symbol zastępczy stopki 4">
            <a:extLst>
              <a:ext uri="{FF2B5EF4-FFF2-40B4-BE49-F238E27FC236}">
                <a16:creationId xmlns:a16="http://schemas.microsoft.com/office/drawing/2014/main" id="{98BDD374-37F5-AFCE-B78B-D3E80EB670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ymbol zastępczy numeru slajdu 5">
            <a:extLst>
              <a:ext uri="{FF2B5EF4-FFF2-40B4-BE49-F238E27FC236}">
                <a16:creationId xmlns:a16="http://schemas.microsoft.com/office/drawing/2014/main" id="{62C495C5-D697-6180-FBCC-A7803E2D13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4E6490-AB41-4F2E-9B9C-3E51266CBE74}" type="slidenum">
              <a:rPr lang="pl-PL" smtClean="0"/>
              <a:t>‹#›</a:t>
            </a:fld>
            <a:endParaRPr lang="pl-PL"/>
          </a:p>
        </p:txBody>
      </p:sp>
    </p:spTree>
    <p:extLst>
      <p:ext uri="{BB962C8B-B14F-4D97-AF65-F5344CB8AC3E}">
        <p14:creationId xmlns:p14="http://schemas.microsoft.com/office/powerpoint/2010/main" val="202973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A5733-F4CF-3835-AD7D-60CAD537E2C3}"/>
            </a:ext>
          </a:extLst>
        </p:cNvPr>
        <p:cNvGrpSpPr/>
        <p:nvPr/>
      </p:nvGrpSpPr>
      <p:grpSpPr>
        <a:xfrm>
          <a:off x="0" y="0"/>
          <a:ext cx="0" cy="0"/>
          <a:chOff x="0" y="0"/>
          <a:chExt cx="0" cy="0"/>
        </a:xfrm>
      </p:grpSpPr>
      <p:pic>
        <p:nvPicPr>
          <p:cNvPr id="9" name="Obraz 8" descr="Obraz zawierający Grafika, projekt graficzny&#10;&#10;Opis wygenerowany automatycznie">
            <a:extLst>
              <a:ext uri="{FF2B5EF4-FFF2-40B4-BE49-F238E27FC236}">
                <a16:creationId xmlns:a16="http://schemas.microsoft.com/office/drawing/2014/main" id="{E002922D-42DA-250F-E380-37605FE4E9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4564" y="2320490"/>
            <a:ext cx="7934405" cy="2217019"/>
          </a:xfrm>
          <a:prstGeom prst="rect">
            <a:avLst/>
          </a:prstGeom>
        </p:spPr>
      </p:pic>
      <p:cxnSp>
        <p:nvCxnSpPr>
          <p:cNvPr id="11" name="Łącznik prosty 10">
            <a:extLst>
              <a:ext uri="{FF2B5EF4-FFF2-40B4-BE49-F238E27FC236}">
                <a16:creationId xmlns:a16="http://schemas.microsoft.com/office/drawing/2014/main" id="{9C153A4A-FD9F-6332-A745-DE02727A283E}"/>
              </a:ext>
            </a:extLst>
          </p:cNvPr>
          <p:cNvCxnSpPr>
            <a:cxnSpLocks/>
          </p:cNvCxnSpPr>
          <p:nvPr/>
        </p:nvCxnSpPr>
        <p:spPr>
          <a:xfrm>
            <a:off x="774118" y="6407034"/>
            <a:ext cx="10555298" cy="0"/>
          </a:xfrm>
          <a:prstGeom prst="line">
            <a:avLst/>
          </a:prstGeom>
          <a:ln w="19050">
            <a:solidFill>
              <a:srgbClr val="1C166F"/>
            </a:solidFill>
          </a:ln>
        </p:spPr>
        <p:style>
          <a:lnRef idx="2">
            <a:schemeClr val="accent1"/>
          </a:lnRef>
          <a:fillRef idx="0">
            <a:schemeClr val="accent1"/>
          </a:fillRef>
          <a:effectRef idx="1">
            <a:schemeClr val="accent1"/>
          </a:effectRef>
          <a:fontRef idx="minor">
            <a:schemeClr val="tx1"/>
          </a:fontRef>
        </p:style>
      </p:cxnSp>
      <p:sp>
        <p:nvSpPr>
          <p:cNvPr id="16" name="pole tekstowe 15">
            <a:extLst>
              <a:ext uri="{FF2B5EF4-FFF2-40B4-BE49-F238E27FC236}">
                <a16:creationId xmlns:a16="http://schemas.microsoft.com/office/drawing/2014/main" id="{96C564DD-208F-F9F2-497B-F331BFD8BF94}"/>
              </a:ext>
            </a:extLst>
          </p:cNvPr>
          <p:cNvSpPr txBox="1"/>
          <p:nvPr/>
        </p:nvSpPr>
        <p:spPr>
          <a:xfrm>
            <a:off x="987552" y="6481450"/>
            <a:ext cx="6094476" cy="307777"/>
          </a:xfrm>
          <a:prstGeom prst="rect">
            <a:avLst/>
          </a:prstGeom>
          <a:noFill/>
        </p:spPr>
        <p:txBody>
          <a:bodyPr wrap="square">
            <a:spAutoFit/>
          </a:bodyPr>
          <a:lstStyle/>
          <a:p>
            <a:pPr algn="l"/>
            <a:r>
              <a:rPr lang="pl-PL" sz="1200" i="0" dirty="0">
                <a:solidFill>
                  <a:schemeClr val="tx1">
                    <a:lumMod val="50000"/>
                    <a:lumOff val="50000"/>
                  </a:schemeClr>
                </a:solidFill>
                <a:effectLst/>
              </a:rPr>
              <a:t>RYTM TRADE Sp. z o.o. | ul. Strefowa 14 | 43-100 Tychy | Polska</a:t>
            </a:r>
            <a:r>
              <a:rPr lang="pl-PL" sz="1400" b="1" i="0" dirty="0">
                <a:solidFill>
                  <a:srgbClr val="151B46"/>
                </a:solidFill>
                <a:effectLst/>
              </a:rPr>
              <a:t> </a:t>
            </a:r>
          </a:p>
        </p:txBody>
      </p:sp>
    </p:spTree>
    <p:extLst>
      <p:ext uri="{BB962C8B-B14F-4D97-AF65-F5344CB8AC3E}">
        <p14:creationId xmlns:p14="http://schemas.microsoft.com/office/powerpoint/2010/main" val="1003229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7AF96-553F-B1BC-6FF0-C93B785CB436}"/>
            </a:ext>
          </a:extLst>
        </p:cNvPr>
        <p:cNvGrpSpPr/>
        <p:nvPr/>
      </p:nvGrpSpPr>
      <p:grpSpPr>
        <a:xfrm>
          <a:off x="0" y="0"/>
          <a:ext cx="0" cy="0"/>
          <a:chOff x="0" y="0"/>
          <a:chExt cx="0" cy="0"/>
        </a:xfrm>
      </p:grpSpPr>
      <p:pic>
        <p:nvPicPr>
          <p:cNvPr id="9" name="Obraz 8" descr="Obraz zawierający Grafika, projekt graficzny&#10;&#10;Opis wygenerowany automatycznie">
            <a:extLst>
              <a:ext uri="{FF2B5EF4-FFF2-40B4-BE49-F238E27FC236}">
                <a16:creationId xmlns:a16="http://schemas.microsoft.com/office/drawing/2014/main" id="{DA2E9FDF-CEA9-4B63-9CC6-DBECDA726A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181" y="169565"/>
            <a:ext cx="2263147" cy="632365"/>
          </a:xfrm>
          <a:prstGeom prst="rect">
            <a:avLst/>
          </a:prstGeom>
        </p:spPr>
      </p:pic>
      <p:cxnSp>
        <p:nvCxnSpPr>
          <p:cNvPr id="11" name="Łącznik prosty 10">
            <a:extLst>
              <a:ext uri="{FF2B5EF4-FFF2-40B4-BE49-F238E27FC236}">
                <a16:creationId xmlns:a16="http://schemas.microsoft.com/office/drawing/2014/main" id="{8363DD30-41BF-6257-B5D6-5F4776CA3E0B}"/>
              </a:ext>
            </a:extLst>
          </p:cNvPr>
          <p:cNvCxnSpPr>
            <a:cxnSpLocks/>
          </p:cNvCxnSpPr>
          <p:nvPr/>
        </p:nvCxnSpPr>
        <p:spPr>
          <a:xfrm>
            <a:off x="774118" y="6407034"/>
            <a:ext cx="10555298" cy="0"/>
          </a:xfrm>
          <a:prstGeom prst="line">
            <a:avLst/>
          </a:prstGeom>
          <a:ln w="19050">
            <a:solidFill>
              <a:srgbClr val="1C166F"/>
            </a:solidFill>
          </a:ln>
        </p:spPr>
        <p:style>
          <a:lnRef idx="2">
            <a:schemeClr val="accent1"/>
          </a:lnRef>
          <a:fillRef idx="0">
            <a:schemeClr val="accent1"/>
          </a:fillRef>
          <a:effectRef idx="1">
            <a:schemeClr val="accent1"/>
          </a:effectRef>
          <a:fontRef idx="minor">
            <a:schemeClr val="tx1"/>
          </a:fontRef>
        </p:style>
      </p:cxnSp>
      <p:sp>
        <p:nvSpPr>
          <p:cNvPr id="16" name="pole tekstowe 15">
            <a:extLst>
              <a:ext uri="{FF2B5EF4-FFF2-40B4-BE49-F238E27FC236}">
                <a16:creationId xmlns:a16="http://schemas.microsoft.com/office/drawing/2014/main" id="{E5907F6C-C02A-16FD-3512-FD508FE38406}"/>
              </a:ext>
            </a:extLst>
          </p:cNvPr>
          <p:cNvSpPr txBox="1"/>
          <p:nvPr/>
        </p:nvSpPr>
        <p:spPr>
          <a:xfrm>
            <a:off x="987552" y="6481450"/>
            <a:ext cx="6094476" cy="307777"/>
          </a:xfrm>
          <a:prstGeom prst="rect">
            <a:avLst/>
          </a:prstGeom>
          <a:noFill/>
        </p:spPr>
        <p:txBody>
          <a:bodyPr wrap="square">
            <a:spAutoFit/>
          </a:bodyPr>
          <a:lstStyle/>
          <a:p>
            <a:pPr algn="l"/>
            <a:r>
              <a:rPr lang="pl-PL" sz="1200" i="0" dirty="0">
                <a:solidFill>
                  <a:schemeClr val="tx1">
                    <a:lumMod val="50000"/>
                    <a:lumOff val="50000"/>
                  </a:schemeClr>
                </a:solidFill>
                <a:effectLst/>
              </a:rPr>
              <a:t>RYTM TRADE Sp. z o.o. | ul. Strefowa 14 | 43-100 Tychy | Polska</a:t>
            </a:r>
            <a:r>
              <a:rPr lang="pl-PL" sz="1400" b="1" i="0" dirty="0">
                <a:solidFill>
                  <a:srgbClr val="151B46"/>
                </a:solidFill>
                <a:effectLst/>
              </a:rPr>
              <a:t> </a:t>
            </a:r>
          </a:p>
        </p:txBody>
      </p:sp>
      <p:sp>
        <p:nvSpPr>
          <p:cNvPr id="10" name="pole tekstowe 9">
            <a:extLst>
              <a:ext uri="{FF2B5EF4-FFF2-40B4-BE49-F238E27FC236}">
                <a16:creationId xmlns:a16="http://schemas.microsoft.com/office/drawing/2014/main" id="{3A408F83-19B8-09E1-87D3-F0E232309959}"/>
              </a:ext>
            </a:extLst>
          </p:cNvPr>
          <p:cNvSpPr txBox="1"/>
          <p:nvPr/>
        </p:nvSpPr>
        <p:spPr>
          <a:xfrm>
            <a:off x="3838536" y="2721114"/>
            <a:ext cx="4426462" cy="707886"/>
          </a:xfrm>
          <a:prstGeom prst="rect">
            <a:avLst/>
          </a:prstGeom>
          <a:noFill/>
        </p:spPr>
        <p:txBody>
          <a:bodyPr wrap="square">
            <a:spAutoFit/>
          </a:bodyPr>
          <a:lstStyle/>
          <a:p>
            <a:r>
              <a:rPr lang="pl-PL" sz="4000" dirty="0"/>
              <a:t>Dziękuję za uwagę.</a:t>
            </a:r>
          </a:p>
        </p:txBody>
      </p:sp>
      <p:sp>
        <p:nvSpPr>
          <p:cNvPr id="2" name="pole tekstowe 1">
            <a:extLst>
              <a:ext uri="{FF2B5EF4-FFF2-40B4-BE49-F238E27FC236}">
                <a16:creationId xmlns:a16="http://schemas.microsoft.com/office/drawing/2014/main" id="{66EA0202-F83B-DBE7-226D-8E08914C66BB}"/>
              </a:ext>
            </a:extLst>
          </p:cNvPr>
          <p:cNvSpPr txBox="1"/>
          <p:nvPr/>
        </p:nvSpPr>
        <p:spPr>
          <a:xfrm>
            <a:off x="774118" y="4502518"/>
            <a:ext cx="6533808" cy="1298882"/>
          </a:xfrm>
          <a:prstGeom prst="rect">
            <a:avLst/>
          </a:prstGeom>
          <a:noFill/>
        </p:spPr>
        <p:txBody>
          <a:bodyPr wrap="square">
            <a:spAutoFit/>
          </a:bodyPr>
          <a:lstStyle/>
          <a:p>
            <a:pPr>
              <a:lnSpc>
                <a:spcPct val="150000"/>
              </a:lnSpc>
            </a:pPr>
            <a:r>
              <a:rPr lang="pl-PL" dirty="0"/>
              <a:t>Sławomir Bukowicki</a:t>
            </a:r>
          </a:p>
          <a:p>
            <a:pPr>
              <a:lnSpc>
                <a:spcPct val="150000"/>
              </a:lnSpc>
            </a:pPr>
            <a:r>
              <a:rPr lang="pl-PL" dirty="0"/>
              <a:t>Mob.: +48 693 339 973 </a:t>
            </a:r>
          </a:p>
          <a:p>
            <a:pPr>
              <a:lnSpc>
                <a:spcPct val="150000"/>
              </a:lnSpc>
            </a:pPr>
            <a:r>
              <a:rPr lang="pl-PL" dirty="0"/>
              <a:t>E-mail: sbukowicki@rytmtrade.com</a:t>
            </a:r>
          </a:p>
        </p:txBody>
      </p:sp>
    </p:spTree>
    <p:extLst>
      <p:ext uri="{BB962C8B-B14F-4D97-AF65-F5344CB8AC3E}">
        <p14:creationId xmlns:p14="http://schemas.microsoft.com/office/powerpoint/2010/main" val="1774694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BE8CE-1927-A4F2-C1BA-7AB85BC0FF35}"/>
            </a:ext>
          </a:extLst>
        </p:cNvPr>
        <p:cNvGrpSpPr/>
        <p:nvPr/>
      </p:nvGrpSpPr>
      <p:grpSpPr>
        <a:xfrm>
          <a:off x="0" y="0"/>
          <a:ext cx="0" cy="0"/>
          <a:chOff x="0" y="0"/>
          <a:chExt cx="0" cy="0"/>
        </a:xfrm>
      </p:grpSpPr>
      <p:sp>
        <p:nvSpPr>
          <p:cNvPr id="5" name="pole tekstowe 4">
            <a:extLst>
              <a:ext uri="{FF2B5EF4-FFF2-40B4-BE49-F238E27FC236}">
                <a16:creationId xmlns:a16="http://schemas.microsoft.com/office/drawing/2014/main" id="{9C504FD9-33AF-A18F-7304-D8B9037F9B65}"/>
              </a:ext>
            </a:extLst>
          </p:cNvPr>
          <p:cNvSpPr txBox="1"/>
          <p:nvPr/>
        </p:nvSpPr>
        <p:spPr>
          <a:xfrm>
            <a:off x="700398" y="5160549"/>
            <a:ext cx="9220842" cy="384721"/>
          </a:xfrm>
          <a:prstGeom prst="rect">
            <a:avLst/>
          </a:prstGeom>
          <a:noFill/>
        </p:spPr>
        <p:txBody>
          <a:bodyPr wrap="square">
            <a:spAutoFit/>
          </a:bodyPr>
          <a:lstStyle/>
          <a:p>
            <a:r>
              <a:rPr lang="pl-PL" sz="1900" b="1" dirty="0"/>
              <a:t>Marki własne: Expert Line, Spider, Baumaster, Desnner, Haussen, Partner Fix</a:t>
            </a:r>
            <a:endParaRPr lang="pl-PL" sz="1900" b="1" strike="sngStrike" dirty="0"/>
          </a:p>
        </p:txBody>
      </p:sp>
      <p:cxnSp>
        <p:nvCxnSpPr>
          <p:cNvPr id="11" name="Łącznik prosty 10">
            <a:extLst>
              <a:ext uri="{FF2B5EF4-FFF2-40B4-BE49-F238E27FC236}">
                <a16:creationId xmlns:a16="http://schemas.microsoft.com/office/drawing/2014/main" id="{CCD40C30-37B1-D03A-B18C-400875D8AEF5}"/>
              </a:ext>
            </a:extLst>
          </p:cNvPr>
          <p:cNvCxnSpPr>
            <a:cxnSpLocks/>
          </p:cNvCxnSpPr>
          <p:nvPr/>
        </p:nvCxnSpPr>
        <p:spPr>
          <a:xfrm>
            <a:off x="774118" y="6407034"/>
            <a:ext cx="10555298" cy="0"/>
          </a:xfrm>
          <a:prstGeom prst="line">
            <a:avLst/>
          </a:prstGeom>
          <a:ln w="19050">
            <a:solidFill>
              <a:srgbClr val="1C166F"/>
            </a:solidFill>
          </a:ln>
        </p:spPr>
        <p:style>
          <a:lnRef idx="2">
            <a:schemeClr val="accent1"/>
          </a:lnRef>
          <a:fillRef idx="0">
            <a:schemeClr val="accent1"/>
          </a:fillRef>
          <a:effectRef idx="1">
            <a:schemeClr val="accent1"/>
          </a:effectRef>
          <a:fontRef idx="minor">
            <a:schemeClr val="tx1"/>
          </a:fontRef>
        </p:style>
      </p:cxnSp>
      <p:sp>
        <p:nvSpPr>
          <p:cNvPr id="16" name="pole tekstowe 15">
            <a:extLst>
              <a:ext uri="{FF2B5EF4-FFF2-40B4-BE49-F238E27FC236}">
                <a16:creationId xmlns:a16="http://schemas.microsoft.com/office/drawing/2014/main" id="{EECE410A-031F-C4F3-F0C8-B63AED638662}"/>
              </a:ext>
            </a:extLst>
          </p:cNvPr>
          <p:cNvSpPr txBox="1"/>
          <p:nvPr/>
        </p:nvSpPr>
        <p:spPr>
          <a:xfrm>
            <a:off x="987552" y="6481450"/>
            <a:ext cx="6094476" cy="307777"/>
          </a:xfrm>
          <a:prstGeom prst="rect">
            <a:avLst/>
          </a:prstGeom>
          <a:noFill/>
        </p:spPr>
        <p:txBody>
          <a:bodyPr wrap="square">
            <a:spAutoFit/>
          </a:bodyPr>
          <a:lstStyle/>
          <a:p>
            <a:pPr algn="l"/>
            <a:r>
              <a:rPr lang="pl-PL" sz="1200" i="0" dirty="0">
                <a:solidFill>
                  <a:schemeClr val="tx1">
                    <a:lumMod val="50000"/>
                    <a:lumOff val="50000"/>
                  </a:schemeClr>
                </a:solidFill>
                <a:effectLst/>
              </a:rPr>
              <a:t>RYTM TRADE Sp. z o.o. | ul. Strefowa 14 | 43-100 Tychy | Polska</a:t>
            </a:r>
            <a:r>
              <a:rPr lang="pl-PL" sz="1400" b="1" i="0" dirty="0">
                <a:solidFill>
                  <a:srgbClr val="151B46"/>
                </a:solidFill>
                <a:effectLst/>
              </a:rPr>
              <a:t> </a:t>
            </a:r>
          </a:p>
        </p:txBody>
      </p:sp>
      <p:sp>
        <p:nvSpPr>
          <p:cNvPr id="25" name="pole tekstowe 24">
            <a:extLst>
              <a:ext uri="{FF2B5EF4-FFF2-40B4-BE49-F238E27FC236}">
                <a16:creationId xmlns:a16="http://schemas.microsoft.com/office/drawing/2014/main" id="{22B63BD9-A1D9-FEC0-3903-F2E393E0CDA8}"/>
              </a:ext>
            </a:extLst>
          </p:cNvPr>
          <p:cNvSpPr txBox="1"/>
          <p:nvPr/>
        </p:nvSpPr>
        <p:spPr>
          <a:xfrm>
            <a:off x="700398" y="818425"/>
            <a:ext cx="9650610" cy="923330"/>
          </a:xfrm>
          <a:prstGeom prst="rect">
            <a:avLst/>
          </a:prstGeom>
          <a:noFill/>
        </p:spPr>
        <p:txBody>
          <a:bodyPr wrap="square">
            <a:spAutoFit/>
          </a:bodyPr>
          <a:lstStyle/>
          <a:p>
            <a:r>
              <a:rPr lang="pl-PL" dirty="0"/>
              <a:t>Grupa RYTM jest producentem i dystrybutorem szerokiej gamy produktów chemii budowlanej oraz aerozoli technicznych przeznaczonych zarówno dla użytkowników profesjonalnych jak i indywidualnych.</a:t>
            </a:r>
          </a:p>
        </p:txBody>
      </p:sp>
      <p:sp>
        <p:nvSpPr>
          <p:cNvPr id="27" name="pole tekstowe 26">
            <a:extLst>
              <a:ext uri="{FF2B5EF4-FFF2-40B4-BE49-F238E27FC236}">
                <a16:creationId xmlns:a16="http://schemas.microsoft.com/office/drawing/2014/main" id="{3ABA0CF0-1E41-3BA6-1D90-CFE8B7279D2B}"/>
              </a:ext>
            </a:extLst>
          </p:cNvPr>
          <p:cNvSpPr txBox="1"/>
          <p:nvPr/>
        </p:nvSpPr>
        <p:spPr>
          <a:xfrm>
            <a:off x="700398" y="2109214"/>
            <a:ext cx="10354698" cy="2683876"/>
          </a:xfrm>
          <a:prstGeom prst="rect">
            <a:avLst/>
          </a:prstGeom>
          <a:noFill/>
        </p:spPr>
        <p:txBody>
          <a:bodyPr wrap="square">
            <a:spAutoFit/>
          </a:bodyPr>
          <a:lstStyle/>
          <a:p>
            <a:r>
              <a:rPr lang="pl-PL" dirty="0"/>
              <a:t>Grupa RYTM powstała w 2000 roku. Siedziba firmy znajduje się w Tychach na terenach KSSE.</a:t>
            </a:r>
          </a:p>
          <a:p>
            <a:endParaRPr lang="pl-PL" b="0" i="0" dirty="0">
              <a:solidFill>
                <a:srgbClr val="151B46"/>
              </a:solidFill>
              <a:effectLst/>
            </a:endParaRPr>
          </a:p>
          <a:p>
            <a:pPr>
              <a:lnSpc>
                <a:spcPct val="150000"/>
              </a:lnSpc>
            </a:pPr>
            <a:r>
              <a:rPr lang="pl-PL" b="0" i="0" dirty="0">
                <a:solidFill>
                  <a:srgbClr val="151B46"/>
                </a:solidFill>
                <a:effectLst/>
              </a:rPr>
              <a:t>Do grupy należą dwa zakłady produkcyjne: </a:t>
            </a:r>
          </a:p>
          <a:p>
            <a:pPr>
              <a:lnSpc>
                <a:spcPct val="150000"/>
              </a:lnSpc>
            </a:pPr>
            <a:r>
              <a:rPr lang="pl-PL" dirty="0">
                <a:solidFill>
                  <a:srgbClr val="151B46"/>
                </a:solidFill>
              </a:rPr>
              <a:t>   </a:t>
            </a:r>
            <a:r>
              <a:rPr lang="pl-PL" b="1" i="0" dirty="0">
                <a:solidFill>
                  <a:srgbClr val="151B46"/>
                </a:solidFill>
                <a:effectLst/>
              </a:rPr>
              <a:t>RYTM-L  </a:t>
            </a:r>
            <a:r>
              <a:rPr lang="pl-PL" b="1" i="0" dirty="0">
                <a:solidFill>
                  <a:srgbClr val="151B46"/>
                </a:solidFill>
                <a:effectLst/>
                <a:sym typeface="Wingdings" panose="05000000000000000000" pitchFamily="2" charset="2"/>
              </a:rPr>
              <a:t> </a:t>
            </a:r>
            <a:r>
              <a:rPr lang="pl-PL" i="0" dirty="0">
                <a:solidFill>
                  <a:srgbClr val="151B46"/>
                </a:solidFill>
                <a:effectLst/>
                <a:sym typeface="Wingdings" panose="05000000000000000000" pitchFamily="2" charset="2"/>
              </a:rPr>
              <a:t>p</a:t>
            </a:r>
            <a:r>
              <a:rPr lang="pl-PL" b="0" i="0" dirty="0">
                <a:solidFill>
                  <a:srgbClr val="151B46"/>
                </a:solidFill>
                <a:effectLst/>
              </a:rPr>
              <a:t>iany i kleje PU, silikony, aerozole techniczne, naboje gazowe do wysokiej jakości     </a:t>
            </a:r>
          </a:p>
          <a:p>
            <a:pPr>
              <a:lnSpc>
                <a:spcPct val="150000"/>
              </a:lnSpc>
            </a:pPr>
            <a:r>
              <a:rPr lang="pl-PL" dirty="0">
                <a:solidFill>
                  <a:srgbClr val="151B46"/>
                </a:solidFill>
              </a:rPr>
              <a:t>                           </a:t>
            </a:r>
            <a:r>
              <a:rPr lang="pl-PL" b="0" i="0" dirty="0">
                <a:solidFill>
                  <a:srgbClr val="151B46"/>
                </a:solidFill>
                <a:effectLst/>
              </a:rPr>
              <a:t>gwoździarek i zszywaczy pneumatycznych (system BOV)</a:t>
            </a:r>
          </a:p>
          <a:p>
            <a:pPr>
              <a:lnSpc>
                <a:spcPct val="150000"/>
              </a:lnSpc>
            </a:pPr>
            <a:r>
              <a:rPr lang="pl-PL" b="0" i="0" dirty="0">
                <a:solidFill>
                  <a:srgbClr val="151B46"/>
                </a:solidFill>
                <a:effectLst/>
              </a:rPr>
              <a:t>   </a:t>
            </a:r>
            <a:r>
              <a:rPr lang="pl-PL" b="1" i="0" dirty="0">
                <a:solidFill>
                  <a:srgbClr val="151B46"/>
                </a:solidFill>
                <a:effectLst/>
              </a:rPr>
              <a:t>CERRYS</a:t>
            </a:r>
            <a:r>
              <a:rPr lang="pl-PL" b="0" i="0" dirty="0">
                <a:solidFill>
                  <a:srgbClr val="151B46"/>
                </a:solidFill>
                <a:effectLst/>
              </a:rPr>
              <a:t> </a:t>
            </a:r>
            <a:r>
              <a:rPr lang="pl-PL" b="0" i="0" dirty="0">
                <a:solidFill>
                  <a:srgbClr val="151B46"/>
                </a:solidFill>
                <a:effectLst/>
                <a:sym typeface="Wingdings" panose="05000000000000000000" pitchFamily="2" charset="2"/>
              </a:rPr>
              <a:t> </a:t>
            </a:r>
            <a:r>
              <a:rPr lang="pl-PL" b="0" i="0" dirty="0">
                <a:solidFill>
                  <a:srgbClr val="151B46"/>
                </a:solidFill>
                <a:effectLst/>
              </a:rPr>
              <a:t>specjalizująca się w produkcji i sprzedaży głównie produktów do systemów dociepleń,   </a:t>
            </a:r>
          </a:p>
          <a:p>
            <a:pPr>
              <a:lnSpc>
                <a:spcPct val="150000"/>
              </a:lnSpc>
            </a:pPr>
            <a:r>
              <a:rPr lang="pl-PL" dirty="0">
                <a:solidFill>
                  <a:srgbClr val="151B46"/>
                </a:solidFill>
              </a:rPr>
              <a:t>                            </a:t>
            </a:r>
            <a:r>
              <a:rPr lang="pl-PL" b="0" i="0" dirty="0">
                <a:solidFill>
                  <a:srgbClr val="151B46"/>
                </a:solidFill>
                <a:effectLst/>
              </a:rPr>
              <a:t>tynków, farb</a:t>
            </a:r>
            <a:endParaRPr lang="pl-PL" dirty="0"/>
          </a:p>
        </p:txBody>
      </p:sp>
    </p:spTree>
    <p:extLst>
      <p:ext uri="{BB962C8B-B14F-4D97-AF65-F5344CB8AC3E}">
        <p14:creationId xmlns:p14="http://schemas.microsoft.com/office/powerpoint/2010/main" val="3972800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D8C37-ABBA-3BDB-4CEE-30E465137421}"/>
            </a:ext>
          </a:extLst>
        </p:cNvPr>
        <p:cNvGrpSpPr/>
        <p:nvPr/>
      </p:nvGrpSpPr>
      <p:grpSpPr>
        <a:xfrm>
          <a:off x="0" y="0"/>
          <a:ext cx="0" cy="0"/>
          <a:chOff x="0" y="0"/>
          <a:chExt cx="0" cy="0"/>
        </a:xfrm>
      </p:grpSpPr>
      <p:pic>
        <p:nvPicPr>
          <p:cNvPr id="9" name="Obraz 8" descr="Obraz zawierający Grafika, projekt graficzny&#10;&#10;Opis wygenerowany automatycznie">
            <a:extLst>
              <a:ext uri="{FF2B5EF4-FFF2-40B4-BE49-F238E27FC236}">
                <a16:creationId xmlns:a16="http://schemas.microsoft.com/office/drawing/2014/main" id="{4874092C-7D1D-B474-A323-07D9E701BD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181" y="169565"/>
            <a:ext cx="2263147" cy="632365"/>
          </a:xfrm>
          <a:prstGeom prst="rect">
            <a:avLst/>
          </a:prstGeom>
        </p:spPr>
      </p:pic>
      <p:cxnSp>
        <p:nvCxnSpPr>
          <p:cNvPr id="11" name="Łącznik prosty 10">
            <a:extLst>
              <a:ext uri="{FF2B5EF4-FFF2-40B4-BE49-F238E27FC236}">
                <a16:creationId xmlns:a16="http://schemas.microsoft.com/office/drawing/2014/main" id="{0B1949BF-EC9C-6DD6-6B01-3212DEDE941F}"/>
              </a:ext>
            </a:extLst>
          </p:cNvPr>
          <p:cNvCxnSpPr>
            <a:cxnSpLocks/>
          </p:cNvCxnSpPr>
          <p:nvPr/>
        </p:nvCxnSpPr>
        <p:spPr>
          <a:xfrm>
            <a:off x="774118" y="6407034"/>
            <a:ext cx="10555298" cy="0"/>
          </a:xfrm>
          <a:prstGeom prst="line">
            <a:avLst/>
          </a:prstGeom>
          <a:ln w="19050">
            <a:solidFill>
              <a:srgbClr val="1C166F"/>
            </a:solidFill>
          </a:ln>
        </p:spPr>
        <p:style>
          <a:lnRef idx="2">
            <a:schemeClr val="accent1"/>
          </a:lnRef>
          <a:fillRef idx="0">
            <a:schemeClr val="accent1"/>
          </a:fillRef>
          <a:effectRef idx="1">
            <a:schemeClr val="accent1"/>
          </a:effectRef>
          <a:fontRef idx="minor">
            <a:schemeClr val="tx1"/>
          </a:fontRef>
        </p:style>
      </p:cxnSp>
      <p:sp>
        <p:nvSpPr>
          <p:cNvPr id="16" name="pole tekstowe 15">
            <a:extLst>
              <a:ext uri="{FF2B5EF4-FFF2-40B4-BE49-F238E27FC236}">
                <a16:creationId xmlns:a16="http://schemas.microsoft.com/office/drawing/2014/main" id="{ADFB49AE-8BAB-871C-E5AB-840306C56361}"/>
              </a:ext>
            </a:extLst>
          </p:cNvPr>
          <p:cNvSpPr txBox="1"/>
          <p:nvPr/>
        </p:nvSpPr>
        <p:spPr>
          <a:xfrm>
            <a:off x="987552" y="6481450"/>
            <a:ext cx="6094476" cy="307777"/>
          </a:xfrm>
          <a:prstGeom prst="rect">
            <a:avLst/>
          </a:prstGeom>
          <a:noFill/>
        </p:spPr>
        <p:txBody>
          <a:bodyPr wrap="square">
            <a:spAutoFit/>
          </a:bodyPr>
          <a:lstStyle/>
          <a:p>
            <a:pPr algn="l"/>
            <a:r>
              <a:rPr lang="pl-PL" sz="1200" i="0" dirty="0">
                <a:solidFill>
                  <a:schemeClr val="tx1">
                    <a:lumMod val="50000"/>
                    <a:lumOff val="50000"/>
                  </a:schemeClr>
                </a:solidFill>
                <a:effectLst/>
              </a:rPr>
              <a:t>RYTM TRADE Sp. z o.o. | ul. Strefowa 14 | 43-100 Tychy | Polska</a:t>
            </a:r>
            <a:r>
              <a:rPr lang="pl-PL" sz="1400" b="1" i="0" dirty="0">
                <a:solidFill>
                  <a:srgbClr val="151B46"/>
                </a:solidFill>
                <a:effectLst/>
              </a:rPr>
              <a:t> </a:t>
            </a:r>
          </a:p>
        </p:txBody>
      </p:sp>
      <p:sp>
        <p:nvSpPr>
          <p:cNvPr id="2" name="pole tekstowe 1">
            <a:extLst>
              <a:ext uri="{FF2B5EF4-FFF2-40B4-BE49-F238E27FC236}">
                <a16:creationId xmlns:a16="http://schemas.microsoft.com/office/drawing/2014/main" id="{AA7C9428-E0F6-FB20-535B-6038D05A8411}"/>
              </a:ext>
            </a:extLst>
          </p:cNvPr>
          <p:cNvSpPr txBox="1"/>
          <p:nvPr/>
        </p:nvSpPr>
        <p:spPr>
          <a:xfrm>
            <a:off x="1329688" y="1914553"/>
            <a:ext cx="9532624" cy="2129878"/>
          </a:xfrm>
          <a:prstGeom prst="rect">
            <a:avLst/>
          </a:prstGeom>
          <a:noFill/>
        </p:spPr>
        <p:txBody>
          <a:bodyPr wrap="square">
            <a:spAutoFit/>
          </a:bodyPr>
          <a:lstStyle/>
          <a:p>
            <a:pPr>
              <a:lnSpc>
                <a:spcPct val="150000"/>
              </a:lnSpc>
            </a:pPr>
            <a:r>
              <a:rPr lang="pl-PL" dirty="0">
                <a:latin typeface="Avenir Next LT Pro Demi" panose="020B0704020202020204" pitchFamily="34" charset="-18"/>
              </a:rPr>
              <a:t>Stal nierdzewna </a:t>
            </a:r>
            <a:r>
              <a:rPr lang="pl-PL" dirty="0"/>
              <a:t>stała się integralną częścią naszego współczesnego świata i jest stosowana ze względu na swoje wyjątkowe właściwości, efekt wizualny i dobrą lub bardzo dobrą trwałość.</a:t>
            </a:r>
          </a:p>
          <a:p>
            <a:pPr>
              <a:lnSpc>
                <a:spcPct val="150000"/>
              </a:lnSpc>
            </a:pPr>
            <a:r>
              <a:rPr lang="pl-PL" dirty="0"/>
              <a:t>Jest stosowana w architekturze, przemyśle jachtowym i stoczniowym, przemyśle motoryzacyjnym, przemyśle elektrycznym, technologii medycznej, inżynierii kontenerów, instalacji i maszyn, przemyśle lotniczym, farmaceutycznym i chemicznym.</a:t>
            </a:r>
            <a:endParaRPr lang="pl-PL" dirty="0">
              <a:solidFill>
                <a:srgbClr val="FF0000"/>
              </a:solidFill>
            </a:endParaRPr>
          </a:p>
        </p:txBody>
      </p:sp>
    </p:spTree>
    <p:extLst>
      <p:ext uri="{BB962C8B-B14F-4D97-AF65-F5344CB8AC3E}">
        <p14:creationId xmlns:p14="http://schemas.microsoft.com/office/powerpoint/2010/main" val="722426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C069B-FA97-F065-3793-452BA9B1417E}"/>
            </a:ext>
          </a:extLst>
        </p:cNvPr>
        <p:cNvGrpSpPr/>
        <p:nvPr/>
      </p:nvGrpSpPr>
      <p:grpSpPr>
        <a:xfrm>
          <a:off x="0" y="0"/>
          <a:ext cx="0" cy="0"/>
          <a:chOff x="0" y="0"/>
          <a:chExt cx="0" cy="0"/>
        </a:xfrm>
      </p:grpSpPr>
      <p:pic>
        <p:nvPicPr>
          <p:cNvPr id="9" name="Obraz 8" descr="Obraz zawierający Grafika, projekt graficzny&#10;&#10;Opis wygenerowany automatycznie">
            <a:extLst>
              <a:ext uri="{FF2B5EF4-FFF2-40B4-BE49-F238E27FC236}">
                <a16:creationId xmlns:a16="http://schemas.microsoft.com/office/drawing/2014/main" id="{CEEC255E-F323-970B-7330-D63EC3C148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181" y="169565"/>
            <a:ext cx="2263147" cy="632365"/>
          </a:xfrm>
          <a:prstGeom prst="rect">
            <a:avLst/>
          </a:prstGeom>
        </p:spPr>
      </p:pic>
      <p:cxnSp>
        <p:nvCxnSpPr>
          <p:cNvPr id="11" name="Łącznik prosty 10">
            <a:extLst>
              <a:ext uri="{FF2B5EF4-FFF2-40B4-BE49-F238E27FC236}">
                <a16:creationId xmlns:a16="http://schemas.microsoft.com/office/drawing/2014/main" id="{D53127DB-5EFA-693C-D37A-A2305824AF7C}"/>
              </a:ext>
            </a:extLst>
          </p:cNvPr>
          <p:cNvCxnSpPr>
            <a:cxnSpLocks/>
          </p:cNvCxnSpPr>
          <p:nvPr/>
        </p:nvCxnSpPr>
        <p:spPr>
          <a:xfrm>
            <a:off x="774118" y="6407034"/>
            <a:ext cx="10555298" cy="0"/>
          </a:xfrm>
          <a:prstGeom prst="line">
            <a:avLst/>
          </a:prstGeom>
          <a:ln w="19050">
            <a:solidFill>
              <a:srgbClr val="1C166F"/>
            </a:solidFill>
          </a:ln>
        </p:spPr>
        <p:style>
          <a:lnRef idx="2">
            <a:schemeClr val="accent1"/>
          </a:lnRef>
          <a:fillRef idx="0">
            <a:schemeClr val="accent1"/>
          </a:fillRef>
          <a:effectRef idx="1">
            <a:schemeClr val="accent1"/>
          </a:effectRef>
          <a:fontRef idx="minor">
            <a:schemeClr val="tx1"/>
          </a:fontRef>
        </p:style>
      </p:cxnSp>
      <p:sp>
        <p:nvSpPr>
          <p:cNvPr id="16" name="pole tekstowe 15">
            <a:extLst>
              <a:ext uri="{FF2B5EF4-FFF2-40B4-BE49-F238E27FC236}">
                <a16:creationId xmlns:a16="http://schemas.microsoft.com/office/drawing/2014/main" id="{3833E217-F4B7-FD9C-B5CD-B501E73E9B70}"/>
              </a:ext>
            </a:extLst>
          </p:cNvPr>
          <p:cNvSpPr txBox="1"/>
          <p:nvPr/>
        </p:nvSpPr>
        <p:spPr>
          <a:xfrm>
            <a:off x="987552" y="6481450"/>
            <a:ext cx="6094476" cy="307777"/>
          </a:xfrm>
          <a:prstGeom prst="rect">
            <a:avLst/>
          </a:prstGeom>
          <a:noFill/>
        </p:spPr>
        <p:txBody>
          <a:bodyPr wrap="square">
            <a:spAutoFit/>
          </a:bodyPr>
          <a:lstStyle/>
          <a:p>
            <a:pPr algn="l"/>
            <a:r>
              <a:rPr lang="pl-PL" sz="1200" i="0" dirty="0">
                <a:solidFill>
                  <a:schemeClr val="tx1">
                    <a:lumMod val="50000"/>
                    <a:lumOff val="50000"/>
                  </a:schemeClr>
                </a:solidFill>
                <a:effectLst/>
              </a:rPr>
              <a:t>RYTM TRADE Sp. z o.o. | ul. Strefowa 14 | 43-100 Tychy | Polska</a:t>
            </a:r>
            <a:r>
              <a:rPr lang="pl-PL" sz="1400" b="1" i="0" dirty="0">
                <a:solidFill>
                  <a:srgbClr val="151B46"/>
                </a:solidFill>
                <a:effectLst/>
              </a:rPr>
              <a:t> </a:t>
            </a:r>
          </a:p>
        </p:txBody>
      </p:sp>
      <p:sp>
        <p:nvSpPr>
          <p:cNvPr id="3" name="pole tekstowe 2">
            <a:extLst>
              <a:ext uri="{FF2B5EF4-FFF2-40B4-BE49-F238E27FC236}">
                <a16:creationId xmlns:a16="http://schemas.microsoft.com/office/drawing/2014/main" id="{0026F980-14E2-AEF4-5252-7F5098149B84}"/>
              </a:ext>
            </a:extLst>
          </p:cNvPr>
          <p:cNvSpPr txBox="1"/>
          <p:nvPr/>
        </p:nvSpPr>
        <p:spPr>
          <a:xfrm>
            <a:off x="854927" y="789070"/>
            <a:ext cx="10482146" cy="1492716"/>
          </a:xfrm>
          <a:prstGeom prst="rect">
            <a:avLst/>
          </a:prstGeom>
          <a:noFill/>
        </p:spPr>
        <p:txBody>
          <a:bodyPr wrap="square">
            <a:spAutoFit/>
          </a:bodyPr>
          <a:lstStyle/>
          <a:p>
            <a:r>
              <a:rPr lang="pl-PL" sz="1900" b="1" dirty="0"/>
              <a:t>Ale czy stal nierdzewna może rdzewieć?</a:t>
            </a:r>
          </a:p>
          <a:p>
            <a:endParaRPr lang="pl-PL" dirty="0"/>
          </a:p>
          <a:p>
            <a:r>
              <a:rPr lang="pl-PL" dirty="0"/>
              <a:t>Warstwa pasywna odpowiada za ochronę przed korozją i estetykę produktów. Aby ją utrzymać, konieczne jest regularne czyszczenie i konserwacja stali nierdzewnej. Warstwa ochronna może powstać i pozostać nienaruszona tylko na czystej powierzchni.</a:t>
            </a:r>
          </a:p>
        </p:txBody>
      </p:sp>
      <p:sp>
        <p:nvSpPr>
          <p:cNvPr id="6" name="pole tekstowe 5">
            <a:extLst>
              <a:ext uri="{FF2B5EF4-FFF2-40B4-BE49-F238E27FC236}">
                <a16:creationId xmlns:a16="http://schemas.microsoft.com/office/drawing/2014/main" id="{75F320D1-5F19-6E23-FEA6-DE73B4D8DDCE}"/>
              </a:ext>
            </a:extLst>
          </p:cNvPr>
          <p:cNvSpPr txBox="1"/>
          <p:nvPr/>
        </p:nvSpPr>
        <p:spPr>
          <a:xfrm>
            <a:off x="854927" y="3190995"/>
            <a:ext cx="5884201" cy="2031325"/>
          </a:xfrm>
          <a:prstGeom prst="rect">
            <a:avLst/>
          </a:prstGeom>
          <a:noFill/>
        </p:spPr>
        <p:txBody>
          <a:bodyPr wrap="square">
            <a:spAutoFit/>
          </a:bodyPr>
          <a:lstStyle/>
          <a:p>
            <a:r>
              <a:rPr lang="pl-PL" dirty="0"/>
              <a:t>Zanieczyszczenia spowodowane czynnikami środowiskowymi, takimi jak dwutlenek siarki, cząsteczki sadzy i inne związki (sól drogowa, sól kuchenna, ciecze wodne zawierające chlorki, takie jak woda pitna) mogą prowadzić do trwałego uszkodzenia powłoki ochronnej. Jeśli takie uszkodzenie wystąpi, może dojść do ataku korozji i rdzewienia materiału. </a:t>
            </a:r>
          </a:p>
        </p:txBody>
      </p:sp>
      <p:pic>
        <p:nvPicPr>
          <p:cNvPr id="7" name="Obraz 6">
            <a:extLst>
              <a:ext uri="{FF2B5EF4-FFF2-40B4-BE49-F238E27FC236}">
                <a16:creationId xmlns:a16="http://schemas.microsoft.com/office/drawing/2014/main" id="{42532FF8-53CA-8C72-A76B-F148355DBFAC}"/>
              </a:ext>
            </a:extLst>
          </p:cNvPr>
          <p:cNvPicPr>
            <a:picLocks noChangeAspect="1"/>
          </p:cNvPicPr>
          <p:nvPr/>
        </p:nvPicPr>
        <p:blipFill>
          <a:blip r:embed="rId3"/>
          <a:stretch>
            <a:fillRect/>
          </a:stretch>
        </p:blipFill>
        <p:spPr>
          <a:xfrm>
            <a:off x="7141864" y="2148186"/>
            <a:ext cx="2940558" cy="3920744"/>
          </a:xfrm>
          <a:prstGeom prst="rect">
            <a:avLst/>
          </a:prstGeom>
        </p:spPr>
      </p:pic>
    </p:spTree>
    <p:extLst>
      <p:ext uri="{BB962C8B-B14F-4D97-AF65-F5344CB8AC3E}">
        <p14:creationId xmlns:p14="http://schemas.microsoft.com/office/powerpoint/2010/main" val="3212414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65F1D-6793-D704-C882-4A0F4EF2BF1A}"/>
            </a:ext>
          </a:extLst>
        </p:cNvPr>
        <p:cNvGrpSpPr/>
        <p:nvPr/>
      </p:nvGrpSpPr>
      <p:grpSpPr>
        <a:xfrm>
          <a:off x="0" y="0"/>
          <a:ext cx="0" cy="0"/>
          <a:chOff x="0" y="0"/>
          <a:chExt cx="0" cy="0"/>
        </a:xfrm>
      </p:grpSpPr>
      <p:sp>
        <p:nvSpPr>
          <p:cNvPr id="3" name="pole tekstowe 2">
            <a:extLst>
              <a:ext uri="{FF2B5EF4-FFF2-40B4-BE49-F238E27FC236}">
                <a16:creationId xmlns:a16="http://schemas.microsoft.com/office/drawing/2014/main" id="{448E86D4-1B4D-552D-85F6-38A5DD095EEF}"/>
              </a:ext>
            </a:extLst>
          </p:cNvPr>
          <p:cNvSpPr txBox="1"/>
          <p:nvPr/>
        </p:nvSpPr>
        <p:spPr>
          <a:xfrm>
            <a:off x="980694" y="1740700"/>
            <a:ext cx="9406890" cy="4524315"/>
          </a:xfrm>
          <a:prstGeom prst="rect">
            <a:avLst/>
          </a:prstGeom>
          <a:noFill/>
        </p:spPr>
        <p:txBody>
          <a:bodyPr wrap="square">
            <a:spAutoFit/>
          </a:bodyPr>
          <a:lstStyle/>
          <a:p>
            <a:r>
              <a:rPr lang="pl-PL" b="1" dirty="0"/>
              <a:t>Wełna stalowa</a:t>
            </a:r>
          </a:p>
          <a:p>
            <a:r>
              <a:rPr lang="pl-PL" dirty="0"/>
              <a:t>Na pierwszy rzut oka wełna stalowa może wydawać się dobrym pomysłem. </a:t>
            </a:r>
          </a:p>
          <a:p>
            <a:r>
              <a:rPr lang="pl-PL" dirty="0"/>
              <a:t>Ale nie w przypadku stali nierdzewnej! Drobne włókna mogą przykleić się do powierzchni i zacząć rdzewieć.</a:t>
            </a:r>
          </a:p>
          <a:p>
            <a:r>
              <a:rPr lang="pl-PL" b="1" dirty="0"/>
              <a:t>Wodny roztwór chlorowodoru (salmiak).</a:t>
            </a:r>
          </a:p>
          <a:p>
            <a:r>
              <a:rPr lang="pl-PL" dirty="0"/>
              <a:t>Jest on zbyt agresywny dla powierzchni. </a:t>
            </a:r>
          </a:p>
          <a:p>
            <a:r>
              <a:rPr lang="pl-PL" dirty="0"/>
              <a:t>W razie przypadkowego kontaktu ze sprzętem ze stali nierdzewnej, należy go natychmiast spłukać czystą wodą.</a:t>
            </a:r>
          </a:p>
          <a:p>
            <a:r>
              <a:rPr lang="pl-PL" b="1" dirty="0"/>
              <a:t>Środki czyszczące zawierające chlor. </a:t>
            </a:r>
          </a:p>
          <a:p>
            <a:r>
              <a:rPr lang="pl-PL" dirty="0"/>
              <a:t>Stal nierdzewna nie jest odporna na substancje zawierające chlor. Czyszczenie środkami na bazie chloru prowadzi do korozji materiału. Stal nierdzewna ulega rozkładowi. Może to prowadzić do pęknięć i wgłębień na powierzchni. </a:t>
            </a:r>
          </a:p>
          <a:p>
            <a:r>
              <a:rPr lang="pl-PL" b="1" dirty="0"/>
              <a:t>Środki do szorowania.</a:t>
            </a:r>
          </a:p>
          <a:p>
            <a:r>
              <a:rPr lang="pl-PL" dirty="0"/>
              <a:t>Często używamy mleczka do szorowania. Należy jednak uważać na stal nierdzewną! Ten materiał, który poza tym jest tak odporny, może zostać poważnie zarysowany przez użycie ostrych środków do szorowania. </a:t>
            </a:r>
          </a:p>
        </p:txBody>
      </p:sp>
      <p:sp>
        <p:nvSpPr>
          <p:cNvPr id="5" name="pole tekstowe 4">
            <a:extLst>
              <a:ext uri="{FF2B5EF4-FFF2-40B4-BE49-F238E27FC236}">
                <a16:creationId xmlns:a16="http://schemas.microsoft.com/office/drawing/2014/main" id="{9234D434-0CD4-F265-B65D-67CBE9A7BE26}"/>
              </a:ext>
            </a:extLst>
          </p:cNvPr>
          <p:cNvSpPr txBox="1"/>
          <p:nvPr/>
        </p:nvSpPr>
        <p:spPr>
          <a:xfrm>
            <a:off x="2057400" y="895775"/>
            <a:ext cx="6663690" cy="384721"/>
          </a:xfrm>
          <a:prstGeom prst="rect">
            <a:avLst/>
          </a:prstGeom>
          <a:noFill/>
        </p:spPr>
        <p:txBody>
          <a:bodyPr wrap="square">
            <a:spAutoFit/>
          </a:bodyPr>
          <a:lstStyle/>
          <a:p>
            <a:r>
              <a:rPr lang="pl-PL" sz="1900" b="1" dirty="0"/>
              <a:t>Czego należy unikać podczas pielęgnacji stali nierdzewnej</a:t>
            </a:r>
          </a:p>
        </p:txBody>
      </p:sp>
      <p:sp>
        <p:nvSpPr>
          <p:cNvPr id="7" name="Znak mnożenia 6">
            <a:extLst>
              <a:ext uri="{FF2B5EF4-FFF2-40B4-BE49-F238E27FC236}">
                <a16:creationId xmlns:a16="http://schemas.microsoft.com/office/drawing/2014/main" id="{37703CE9-4279-BDBC-6ADF-FF30A1191C41}"/>
              </a:ext>
            </a:extLst>
          </p:cNvPr>
          <p:cNvSpPr/>
          <p:nvPr/>
        </p:nvSpPr>
        <p:spPr>
          <a:xfrm>
            <a:off x="914400" y="530352"/>
            <a:ext cx="1143000" cy="1115568"/>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descr="Obraz zawierający Grafika, projekt graficzny&#10;&#10;Opis wygenerowany automatycznie">
            <a:extLst>
              <a:ext uri="{FF2B5EF4-FFF2-40B4-BE49-F238E27FC236}">
                <a16:creationId xmlns:a16="http://schemas.microsoft.com/office/drawing/2014/main" id="{A0E50400-9298-D910-3798-EC643E672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181" y="169565"/>
            <a:ext cx="2263147" cy="632365"/>
          </a:xfrm>
          <a:prstGeom prst="rect">
            <a:avLst/>
          </a:prstGeom>
        </p:spPr>
      </p:pic>
      <p:cxnSp>
        <p:nvCxnSpPr>
          <p:cNvPr id="11" name="Łącznik prosty 10">
            <a:extLst>
              <a:ext uri="{FF2B5EF4-FFF2-40B4-BE49-F238E27FC236}">
                <a16:creationId xmlns:a16="http://schemas.microsoft.com/office/drawing/2014/main" id="{9FCF4246-2724-CD5B-EA8D-D600C228F2D3}"/>
              </a:ext>
            </a:extLst>
          </p:cNvPr>
          <p:cNvCxnSpPr>
            <a:cxnSpLocks/>
          </p:cNvCxnSpPr>
          <p:nvPr/>
        </p:nvCxnSpPr>
        <p:spPr>
          <a:xfrm>
            <a:off x="774118" y="6407034"/>
            <a:ext cx="10555298" cy="0"/>
          </a:xfrm>
          <a:prstGeom prst="line">
            <a:avLst/>
          </a:prstGeom>
          <a:ln w="19050">
            <a:solidFill>
              <a:srgbClr val="1C166F"/>
            </a:solidFill>
          </a:ln>
        </p:spPr>
        <p:style>
          <a:lnRef idx="2">
            <a:schemeClr val="accent1"/>
          </a:lnRef>
          <a:fillRef idx="0">
            <a:schemeClr val="accent1"/>
          </a:fillRef>
          <a:effectRef idx="1">
            <a:schemeClr val="accent1"/>
          </a:effectRef>
          <a:fontRef idx="minor">
            <a:schemeClr val="tx1"/>
          </a:fontRef>
        </p:style>
      </p:cxnSp>
      <p:sp>
        <p:nvSpPr>
          <p:cNvPr id="16" name="pole tekstowe 15">
            <a:extLst>
              <a:ext uri="{FF2B5EF4-FFF2-40B4-BE49-F238E27FC236}">
                <a16:creationId xmlns:a16="http://schemas.microsoft.com/office/drawing/2014/main" id="{F142FDA4-E8A7-7C09-9963-C68F566EC2AF}"/>
              </a:ext>
            </a:extLst>
          </p:cNvPr>
          <p:cNvSpPr txBox="1"/>
          <p:nvPr/>
        </p:nvSpPr>
        <p:spPr>
          <a:xfrm>
            <a:off x="987552" y="6481450"/>
            <a:ext cx="6094476" cy="307777"/>
          </a:xfrm>
          <a:prstGeom prst="rect">
            <a:avLst/>
          </a:prstGeom>
          <a:noFill/>
        </p:spPr>
        <p:txBody>
          <a:bodyPr wrap="square">
            <a:spAutoFit/>
          </a:bodyPr>
          <a:lstStyle/>
          <a:p>
            <a:pPr algn="l"/>
            <a:r>
              <a:rPr lang="pl-PL" sz="1200" i="0" dirty="0">
                <a:solidFill>
                  <a:schemeClr val="tx1">
                    <a:lumMod val="50000"/>
                    <a:lumOff val="50000"/>
                  </a:schemeClr>
                </a:solidFill>
                <a:effectLst/>
              </a:rPr>
              <a:t>RYTM TRADE Sp. z o.o. | ul. Strefowa 14 | 43-100 Tychy | Polska</a:t>
            </a:r>
            <a:r>
              <a:rPr lang="pl-PL" sz="1400" b="1" i="0" dirty="0">
                <a:solidFill>
                  <a:srgbClr val="151B46"/>
                </a:solidFill>
                <a:effectLst/>
              </a:rPr>
              <a:t> </a:t>
            </a:r>
          </a:p>
        </p:txBody>
      </p:sp>
    </p:spTree>
    <p:extLst>
      <p:ext uri="{BB962C8B-B14F-4D97-AF65-F5344CB8AC3E}">
        <p14:creationId xmlns:p14="http://schemas.microsoft.com/office/powerpoint/2010/main" val="27473048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7C51E-4211-E791-A87C-620D2CF6E096}"/>
            </a:ext>
          </a:extLst>
        </p:cNvPr>
        <p:cNvGrpSpPr/>
        <p:nvPr/>
      </p:nvGrpSpPr>
      <p:grpSpPr>
        <a:xfrm>
          <a:off x="0" y="0"/>
          <a:ext cx="0" cy="0"/>
          <a:chOff x="0" y="0"/>
          <a:chExt cx="0" cy="0"/>
        </a:xfrm>
      </p:grpSpPr>
      <p:sp>
        <p:nvSpPr>
          <p:cNvPr id="3" name="pole tekstowe 2">
            <a:extLst>
              <a:ext uri="{FF2B5EF4-FFF2-40B4-BE49-F238E27FC236}">
                <a16:creationId xmlns:a16="http://schemas.microsoft.com/office/drawing/2014/main" id="{88AF7009-9BC9-350E-3385-91F9C11B7B57}"/>
              </a:ext>
            </a:extLst>
          </p:cNvPr>
          <p:cNvSpPr txBox="1"/>
          <p:nvPr/>
        </p:nvSpPr>
        <p:spPr>
          <a:xfrm>
            <a:off x="987552" y="1783761"/>
            <a:ext cx="10177272" cy="4224233"/>
          </a:xfrm>
          <a:prstGeom prst="rect">
            <a:avLst/>
          </a:prstGeom>
          <a:noFill/>
        </p:spPr>
        <p:txBody>
          <a:bodyPr wrap="square">
            <a:spAutoFit/>
          </a:bodyPr>
          <a:lstStyle/>
          <a:p>
            <a:r>
              <a:rPr lang="pl-PL" b="1" dirty="0"/>
              <a:t>METODY DOMOWE.</a:t>
            </a:r>
          </a:p>
          <a:p>
            <a:r>
              <a:rPr lang="pl-PL" i="1" dirty="0"/>
              <a:t>Czyszczenie</a:t>
            </a:r>
            <a:r>
              <a:rPr lang="pl-PL" dirty="0"/>
              <a:t> za pomocą letniej wody, płynu do mycia naczyń, octu, cytryny, proszku do pieczenia, miękkich ściereczek i innych środków do czyszczenia.  </a:t>
            </a:r>
          </a:p>
          <a:p>
            <a:endParaRPr lang="pl-PL" sz="1400" dirty="0"/>
          </a:p>
          <a:p>
            <a:r>
              <a:rPr lang="pl-PL" i="1" dirty="0"/>
              <a:t>Nadawanie połysku</a:t>
            </a:r>
            <a:r>
              <a:rPr lang="pl-PL" dirty="0"/>
              <a:t>. </a:t>
            </a:r>
          </a:p>
          <a:p>
            <a:r>
              <a:rPr lang="pl-PL" dirty="0"/>
              <a:t>Teoretycznie podobny efekt daje zwykłe przetarcie olejem kuchennym. </a:t>
            </a:r>
          </a:p>
          <a:p>
            <a:r>
              <a:rPr lang="pl-PL" dirty="0"/>
              <a:t>Nie zgadzamy się z poradami znalezionymi w sieci, aby używać oleju kuchennego do czyszczenia stali nierdzewnej. Oczywiście olej sprawia, że stal nierdzewna znów błyszczy, ale nie czyni jej czystą. Olej pokrywa stare zabrudzenia warstwą tłuszczu, która dodatkowo pochłania kurz i inne zabrudzenia.</a:t>
            </a:r>
          </a:p>
          <a:p>
            <a:endParaRPr lang="pl-PL" dirty="0"/>
          </a:p>
          <a:p>
            <a:r>
              <a:rPr lang="pl-PL" sz="1850" dirty="0">
                <a:latin typeface="Avenir Next LT Pro Demi" panose="020B0704020202020204" pitchFamily="34" charset="-18"/>
              </a:rPr>
              <a:t>Zalecamy użycie profesjonalnego środka pielęgnacyjnego. Czyści i zabezpiecza on stal antystatyczną warstwą ochronną na dłuższy czas. A co ważniejsze, nie zwilża, nie rozmazuje i nie natłuszcza</a:t>
            </a:r>
            <a:r>
              <a:rPr lang="pl-PL" dirty="0">
                <a:latin typeface="Avenir Next LT Pro Demi" panose="020B0704020202020204" pitchFamily="34" charset="-18"/>
              </a:rPr>
              <a:t>. </a:t>
            </a:r>
          </a:p>
          <a:p>
            <a:endParaRPr lang="pl-PL" sz="1850" dirty="0">
              <a:latin typeface="Avenir Next LT Pro Demi" panose="020B0704020202020204" pitchFamily="34" charset="-18"/>
            </a:endParaRPr>
          </a:p>
          <a:p>
            <a:r>
              <a:rPr lang="pl-PL" sz="1850" b="1" dirty="0">
                <a:solidFill>
                  <a:srgbClr val="47D45A"/>
                </a:solidFill>
                <a:latin typeface="Avenir Next LT Pro Demi" panose="020B0704020202020204" pitchFamily="34" charset="-18"/>
              </a:rPr>
              <a:t>Profesjonalne produkty wymagają profesjonalnej pielęgnacji, a nie domowych sztuczek. </a:t>
            </a:r>
          </a:p>
        </p:txBody>
      </p:sp>
      <p:sp>
        <p:nvSpPr>
          <p:cNvPr id="5" name="pole tekstowe 4">
            <a:extLst>
              <a:ext uri="{FF2B5EF4-FFF2-40B4-BE49-F238E27FC236}">
                <a16:creationId xmlns:a16="http://schemas.microsoft.com/office/drawing/2014/main" id="{2F6C637D-1F5A-ADF7-2641-E87F5BDC3721}"/>
              </a:ext>
            </a:extLst>
          </p:cNvPr>
          <p:cNvSpPr txBox="1"/>
          <p:nvPr/>
        </p:nvSpPr>
        <p:spPr>
          <a:xfrm>
            <a:off x="2057400" y="895775"/>
            <a:ext cx="6663690" cy="384721"/>
          </a:xfrm>
          <a:prstGeom prst="rect">
            <a:avLst/>
          </a:prstGeom>
          <a:noFill/>
        </p:spPr>
        <p:txBody>
          <a:bodyPr wrap="square">
            <a:spAutoFit/>
          </a:bodyPr>
          <a:lstStyle/>
          <a:p>
            <a:r>
              <a:rPr lang="pl-PL" sz="1900" b="1" dirty="0"/>
              <a:t>Prawidłowa pielęgnacja stali nierdzewnej</a:t>
            </a:r>
            <a:endParaRPr lang="pl-PL" sz="3600" b="1" dirty="0"/>
          </a:p>
        </p:txBody>
      </p:sp>
      <p:sp>
        <p:nvSpPr>
          <p:cNvPr id="7" name="Znak mnożenia 6">
            <a:extLst>
              <a:ext uri="{FF2B5EF4-FFF2-40B4-BE49-F238E27FC236}">
                <a16:creationId xmlns:a16="http://schemas.microsoft.com/office/drawing/2014/main" id="{1ED77563-283D-7960-9E71-BF84B6C3E4A5}"/>
              </a:ext>
            </a:extLst>
          </p:cNvPr>
          <p:cNvSpPr/>
          <p:nvPr/>
        </p:nvSpPr>
        <p:spPr>
          <a:xfrm rot="18871322">
            <a:off x="914405" y="540842"/>
            <a:ext cx="1143000" cy="1115568"/>
          </a:xfrm>
          <a:prstGeom prst="mathMultiply">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9" name="Obraz 8" descr="Obraz zawierający Grafika, projekt graficzny&#10;&#10;Opis wygenerowany automatycznie">
            <a:extLst>
              <a:ext uri="{FF2B5EF4-FFF2-40B4-BE49-F238E27FC236}">
                <a16:creationId xmlns:a16="http://schemas.microsoft.com/office/drawing/2014/main" id="{40DDD1F8-1614-9248-6DE9-8758D44C9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181" y="169565"/>
            <a:ext cx="2263147" cy="632365"/>
          </a:xfrm>
          <a:prstGeom prst="rect">
            <a:avLst/>
          </a:prstGeom>
        </p:spPr>
      </p:pic>
      <p:cxnSp>
        <p:nvCxnSpPr>
          <p:cNvPr id="11" name="Łącznik prosty 10">
            <a:extLst>
              <a:ext uri="{FF2B5EF4-FFF2-40B4-BE49-F238E27FC236}">
                <a16:creationId xmlns:a16="http://schemas.microsoft.com/office/drawing/2014/main" id="{1874D722-512B-8698-AC95-326AEF042E4F}"/>
              </a:ext>
            </a:extLst>
          </p:cNvPr>
          <p:cNvCxnSpPr>
            <a:cxnSpLocks/>
          </p:cNvCxnSpPr>
          <p:nvPr/>
        </p:nvCxnSpPr>
        <p:spPr>
          <a:xfrm>
            <a:off x="774118" y="6407034"/>
            <a:ext cx="10555298" cy="0"/>
          </a:xfrm>
          <a:prstGeom prst="line">
            <a:avLst/>
          </a:prstGeom>
          <a:ln w="19050">
            <a:solidFill>
              <a:srgbClr val="1C166F"/>
            </a:solidFill>
          </a:ln>
        </p:spPr>
        <p:style>
          <a:lnRef idx="2">
            <a:schemeClr val="accent1"/>
          </a:lnRef>
          <a:fillRef idx="0">
            <a:schemeClr val="accent1"/>
          </a:fillRef>
          <a:effectRef idx="1">
            <a:schemeClr val="accent1"/>
          </a:effectRef>
          <a:fontRef idx="minor">
            <a:schemeClr val="tx1"/>
          </a:fontRef>
        </p:style>
      </p:cxnSp>
      <p:sp>
        <p:nvSpPr>
          <p:cNvPr id="16" name="pole tekstowe 15">
            <a:extLst>
              <a:ext uri="{FF2B5EF4-FFF2-40B4-BE49-F238E27FC236}">
                <a16:creationId xmlns:a16="http://schemas.microsoft.com/office/drawing/2014/main" id="{3A4FD27B-F5E8-2AED-7FC8-7562CDF1C8D0}"/>
              </a:ext>
            </a:extLst>
          </p:cNvPr>
          <p:cNvSpPr txBox="1"/>
          <p:nvPr/>
        </p:nvSpPr>
        <p:spPr>
          <a:xfrm>
            <a:off x="987552" y="6481450"/>
            <a:ext cx="6094476" cy="307777"/>
          </a:xfrm>
          <a:prstGeom prst="rect">
            <a:avLst/>
          </a:prstGeom>
          <a:noFill/>
        </p:spPr>
        <p:txBody>
          <a:bodyPr wrap="square">
            <a:spAutoFit/>
          </a:bodyPr>
          <a:lstStyle/>
          <a:p>
            <a:pPr algn="l"/>
            <a:r>
              <a:rPr lang="pl-PL" sz="1200" i="0" dirty="0">
                <a:solidFill>
                  <a:schemeClr val="tx1">
                    <a:lumMod val="50000"/>
                    <a:lumOff val="50000"/>
                  </a:schemeClr>
                </a:solidFill>
                <a:effectLst/>
              </a:rPr>
              <a:t>RYTM TRADE Sp. z o.o. | ul. Strefowa 14 | 43-100 Tychy | Polska</a:t>
            </a:r>
            <a:r>
              <a:rPr lang="pl-PL" sz="1400" b="1" i="0" dirty="0">
                <a:solidFill>
                  <a:srgbClr val="151B46"/>
                </a:solidFill>
                <a:effectLst/>
              </a:rPr>
              <a:t> </a:t>
            </a:r>
          </a:p>
        </p:txBody>
      </p:sp>
    </p:spTree>
    <p:extLst>
      <p:ext uri="{BB962C8B-B14F-4D97-AF65-F5344CB8AC3E}">
        <p14:creationId xmlns:p14="http://schemas.microsoft.com/office/powerpoint/2010/main" val="2632208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F9D47-BC73-BFA4-36CF-C175169A2ECD}"/>
            </a:ext>
          </a:extLst>
        </p:cNvPr>
        <p:cNvGrpSpPr/>
        <p:nvPr/>
      </p:nvGrpSpPr>
      <p:grpSpPr>
        <a:xfrm>
          <a:off x="0" y="0"/>
          <a:ext cx="0" cy="0"/>
          <a:chOff x="0" y="0"/>
          <a:chExt cx="0" cy="0"/>
        </a:xfrm>
      </p:grpSpPr>
      <p:pic>
        <p:nvPicPr>
          <p:cNvPr id="9" name="Obraz 8" descr="Obraz zawierający Grafika, projekt graficzny&#10;&#10;Opis wygenerowany automatycznie">
            <a:extLst>
              <a:ext uri="{FF2B5EF4-FFF2-40B4-BE49-F238E27FC236}">
                <a16:creationId xmlns:a16="http://schemas.microsoft.com/office/drawing/2014/main" id="{04AF5D89-68A6-B6FE-787B-2BF315C9EE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181" y="169565"/>
            <a:ext cx="2263147" cy="632365"/>
          </a:xfrm>
          <a:prstGeom prst="rect">
            <a:avLst/>
          </a:prstGeom>
        </p:spPr>
      </p:pic>
      <p:cxnSp>
        <p:nvCxnSpPr>
          <p:cNvPr id="11" name="Łącznik prosty 10">
            <a:extLst>
              <a:ext uri="{FF2B5EF4-FFF2-40B4-BE49-F238E27FC236}">
                <a16:creationId xmlns:a16="http://schemas.microsoft.com/office/drawing/2014/main" id="{D96D479F-9C40-C61C-84F6-A266EDE377DF}"/>
              </a:ext>
            </a:extLst>
          </p:cNvPr>
          <p:cNvCxnSpPr>
            <a:cxnSpLocks/>
          </p:cNvCxnSpPr>
          <p:nvPr/>
        </p:nvCxnSpPr>
        <p:spPr>
          <a:xfrm>
            <a:off x="774118" y="6407034"/>
            <a:ext cx="10555298" cy="0"/>
          </a:xfrm>
          <a:prstGeom prst="line">
            <a:avLst/>
          </a:prstGeom>
          <a:ln w="19050">
            <a:solidFill>
              <a:srgbClr val="1C166F"/>
            </a:solidFill>
          </a:ln>
        </p:spPr>
        <p:style>
          <a:lnRef idx="2">
            <a:schemeClr val="accent1"/>
          </a:lnRef>
          <a:fillRef idx="0">
            <a:schemeClr val="accent1"/>
          </a:fillRef>
          <a:effectRef idx="1">
            <a:schemeClr val="accent1"/>
          </a:effectRef>
          <a:fontRef idx="minor">
            <a:schemeClr val="tx1"/>
          </a:fontRef>
        </p:style>
      </p:cxnSp>
      <p:sp>
        <p:nvSpPr>
          <p:cNvPr id="16" name="pole tekstowe 15">
            <a:extLst>
              <a:ext uri="{FF2B5EF4-FFF2-40B4-BE49-F238E27FC236}">
                <a16:creationId xmlns:a16="http://schemas.microsoft.com/office/drawing/2014/main" id="{CBFA5A35-0755-3900-09B2-D6865F6DCFDC}"/>
              </a:ext>
            </a:extLst>
          </p:cNvPr>
          <p:cNvSpPr txBox="1"/>
          <p:nvPr/>
        </p:nvSpPr>
        <p:spPr>
          <a:xfrm>
            <a:off x="987552" y="6481450"/>
            <a:ext cx="6094476" cy="307777"/>
          </a:xfrm>
          <a:prstGeom prst="rect">
            <a:avLst/>
          </a:prstGeom>
          <a:noFill/>
        </p:spPr>
        <p:txBody>
          <a:bodyPr wrap="square">
            <a:spAutoFit/>
          </a:bodyPr>
          <a:lstStyle/>
          <a:p>
            <a:pPr algn="l"/>
            <a:r>
              <a:rPr lang="pl-PL" sz="1200" i="0" dirty="0">
                <a:solidFill>
                  <a:schemeClr val="tx1">
                    <a:lumMod val="50000"/>
                    <a:lumOff val="50000"/>
                  </a:schemeClr>
                </a:solidFill>
                <a:effectLst/>
              </a:rPr>
              <a:t>RYTM TRADE Sp. z o.o. | ul. Strefowa 14 | 43-100 Tychy | Polska</a:t>
            </a:r>
            <a:r>
              <a:rPr lang="pl-PL" sz="1400" b="1" i="0" dirty="0">
                <a:solidFill>
                  <a:srgbClr val="151B46"/>
                </a:solidFill>
                <a:effectLst/>
              </a:rPr>
              <a:t> </a:t>
            </a:r>
          </a:p>
        </p:txBody>
      </p:sp>
      <p:sp>
        <p:nvSpPr>
          <p:cNvPr id="4" name="pole tekstowe 3">
            <a:extLst>
              <a:ext uri="{FF2B5EF4-FFF2-40B4-BE49-F238E27FC236}">
                <a16:creationId xmlns:a16="http://schemas.microsoft.com/office/drawing/2014/main" id="{71B85DD9-251A-3917-1222-8D34BC8D7E3C}"/>
              </a:ext>
            </a:extLst>
          </p:cNvPr>
          <p:cNvSpPr txBox="1"/>
          <p:nvPr/>
        </p:nvSpPr>
        <p:spPr>
          <a:xfrm>
            <a:off x="578241" y="1232727"/>
            <a:ext cx="8126452" cy="5201424"/>
          </a:xfrm>
          <a:prstGeom prst="rect">
            <a:avLst/>
          </a:prstGeom>
          <a:noFill/>
        </p:spPr>
        <p:txBody>
          <a:bodyPr wrap="square">
            <a:spAutoFit/>
          </a:bodyPr>
          <a:lstStyle/>
          <a:p>
            <a:r>
              <a:rPr lang="pl-PL" sz="1600" dirty="0">
                <a:latin typeface="Avenir Next LT Pro" panose="020B0504020202020204" pitchFamily="34" charset="-18"/>
              </a:rPr>
              <a:t>Spray do pielęgnacji stali nierdzewnej </a:t>
            </a:r>
            <a:r>
              <a:rPr lang="pl-PL" sz="1600" b="1" dirty="0">
                <a:latin typeface="Avenir Next LT Pro" panose="020B0504020202020204" pitchFamily="34" charset="-18"/>
              </a:rPr>
              <a:t>na bazie rozpuszczalnikowej</a:t>
            </a:r>
            <a:r>
              <a:rPr lang="pl-PL" sz="1600" dirty="0">
                <a:latin typeface="Avenir Next LT Pro" panose="020B0504020202020204" pitchFamily="34" charset="-18"/>
              </a:rPr>
              <a:t> został specjalnie opracowany do czyszczenia, ochrony i pielęgnacji matowych i polerowanych powierzchni ze stali nierdzewnej.</a:t>
            </a:r>
          </a:p>
          <a:p>
            <a:r>
              <a:rPr lang="pl-PL" sz="1600" dirty="0">
                <a:latin typeface="Avenir Next LT Pro" panose="020B0504020202020204" pitchFamily="34" charset="-18"/>
              </a:rPr>
              <a:t> </a:t>
            </a:r>
          </a:p>
          <a:p>
            <a:r>
              <a:rPr lang="pl-PL" sz="1600" dirty="0">
                <a:latin typeface="Avenir Next LT Pro" panose="020B0504020202020204" pitchFamily="34" charset="-18"/>
              </a:rPr>
              <a:t>Charakterystyka:</a:t>
            </a:r>
          </a:p>
          <a:p>
            <a:r>
              <a:rPr lang="pl-PL" sz="1600" dirty="0">
                <a:latin typeface="Avenir Next LT Pro" panose="020B0504020202020204" pitchFamily="34" charset="-18"/>
              </a:rPr>
              <a:t>Zastosowanie zarówno wewnątrz, jak i na zewnątrz</a:t>
            </a:r>
          </a:p>
          <a:p>
            <a:r>
              <a:rPr lang="pl-PL" sz="1600" dirty="0">
                <a:latin typeface="Avenir Next LT Pro" panose="020B0504020202020204" pitchFamily="34" charset="-18"/>
              </a:rPr>
              <a:t>Ma działanie antystatyczne</a:t>
            </a:r>
          </a:p>
          <a:p>
            <a:r>
              <a:rPr lang="pl-PL" sz="1600" dirty="0">
                <a:latin typeface="Avenir Next LT Pro" panose="020B0504020202020204" pitchFamily="34" charset="-18"/>
              </a:rPr>
              <a:t>Zapewnia długotrwały połysk</a:t>
            </a:r>
          </a:p>
          <a:p>
            <a:r>
              <a:rPr lang="pl-PL" sz="1600" dirty="0">
                <a:latin typeface="Avenir Next LT Pro" panose="020B0504020202020204" pitchFamily="34" charset="-18"/>
              </a:rPr>
              <a:t>Nie zawiera silikonu </a:t>
            </a:r>
          </a:p>
          <a:p>
            <a:endParaRPr lang="pl-PL" sz="1400" dirty="0">
              <a:latin typeface="Avenir Next LT Pro" panose="020B0504020202020204" pitchFamily="34" charset="-18"/>
            </a:endParaRPr>
          </a:p>
          <a:p>
            <a:r>
              <a:rPr lang="pl-PL" sz="1600" dirty="0">
                <a:latin typeface="Avenir Next LT Pro" panose="020B0504020202020204" pitchFamily="34" charset="-18"/>
              </a:rPr>
              <a:t>Zastosowania:</a:t>
            </a:r>
          </a:p>
          <a:p>
            <a:r>
              <a:rPr lang="pl-PL" sz="1600" dirty="0">
                <a:latin typeface="Avenir Next LT Pro" panose="020B0504020202020204" pitchFamily="34" charset="-18"/>
              </a:rPr>
              <a:t>Skutecznie usuwa tłuszcz, olej, żywicę, pozostałości kleju i inne zabrudzenia, zapobiega odciskom palców, czyści nawet duże powierzchnie bez pozostawiania smug i pozostawia długotrwałą warstwę ochronną, która odpycha wodę i zapobiega przyleganiu nowych zabrudzeń.                                                                                                                                                            </a:t>
            </a:r>
          </a:p>
          <a:p>
            <a:endParaRPr lang="pl-PL" sz="1600" dirty="0">
              <a:latin typeface="Avenir Next LT Pro" panose="020B0504020202020204" pitchFamily="34" charset="-18"/>
            </a:endParaRPr>
          </a:p>
          <a:p>
            <a:r>
              <a:rPr lang="pl-PL" sz="1600" dirty="0">
                <a:latin typeface="Avenir Next LT Pro" panose="020B0504020202020204" pitchFamily="34" charset="-18"/>
              </a:rPr>
              <a:t>Zastosowanie w przemysłowych procesach produkcyjnych, serwisowych i utrzymaniu ruchu.</a:t>
            </a:r>
          </a:p>
          <a:p>
            <a:endParaRPr lang="pl-PL" sz="1400" dirty="0">
              <a:latin typeface="Avenir Next LT Pro" panose="020B0504020202020204" pitchFamily="34" charset="-18"/>
            </a:endParaRPr>
          </a:p>
          <a:p>
            <a:r>
              <a:rPr lang="pl-PL" sz="1600" dirty="0">
                <a:latin typeface="Avenir Next LT Pro" panose="020B0504020202020204" pitchFamily="34" charset="-18"/>
              </a:rPr>
              <a:t>Przemysł | Motoryzacja</a:t>
            </a:r>
          </a:p>
          <a:p>
            <a:r>
              <a:rPr lang="pl-PL" sz="1600" dirty="0">
                <a:latin typeface="Avenir Next LT Pro" panose="020B0504020202020204" pitchFamily="34" charset="-18"/>
              </a:rPr>
              <a:t>Dom i ogród</a:t>
            </a:r>
          </a:p>
        </p:txBody>
      </p:sp>
      <p:sp>
        <p:nvSpPr>
          <p:cNvPr id="6" name="pole tekstowe 5">
            <a:extLst>
              <a:ext uri="{FF2B5EF4-FFF2-40B4-BE49-F238E27FC236}">
                <a16:creationId xmlns:a16="http://schemas.microsoft.com/office/drawing/2014/main" id="{9821C3B4-76E8-F79B-0F7C-B61DBBB7F5D3}"/>
              </a:ext>
            </a:extLst>
          </p:cNvPr>
          <p:cNvSpPr txBox="1"/>
          <p:nvPr/>
        </p:nvSpPr>
        <p:spPr>
          <a:xfrm>
            <a:off x="578241" y="344594"/>
            <a:ext cx="8505594" cy="646331"/>
          </a:xfrm>
          <a:prstGeom prst="rect">
            <a:avLst/>
          </a:prstGeom>
          <a:noFill/>
        </p:spPr>
        <p:txBody>
          <a:bodyPr wrap="square">
            <a:spAutoFit/>
          </a:bodyPr>
          <a:lstStyle/>
          <a:p>
            <a:r>
              <a:rPr lang="pl-PL" b="1" dirty="0">
                <a:latin typeface="Avenir Next LT Pro" panose="020B0504020202020204" pitchFamily="34" charset="-18"/>
              </a:rPr>
              <a:t>INOX CLEANER                                                                                                                             </a:t>
            </a:r>
            <a:r>
              <a:rPr lang="pl-PL" dirty="0">
                <a:latin typeface="Avenir Next LT Pro" panose="020B0504020202020204" pitchFamily="34" charset="-18"/>
              </a:rPr>
              <a:t>DO CZYSZCZENIA PIELĘGNACJI I KONSERWACJI STALI NIERDZEWNYCH </a:t>
            </a:r>
          </a:p>
        </p:txBody>
      </p:sp>
      <p:pic>
        <p:nvPicPr>
          <p:cNvPr id="10" name="Obraz 9" descr="Obraz zawierający tekst, Roztwór, cylinder, Rozpuszczalnik&#10;&#10;Opis wygenerowany automatycznie">
            <a:extLst>
              <a:ext uri="{FF2B5EF4-FFF2-40B4-BE49-F238E27FC236}">
                <a16:creationId xmlns:a16="http://schemas.microsoft.com/office/drawing/2014/main" id="{17D2A3BA-153F-FA64-3303-34D8F1E68E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463" y="1043732"/>
            <a:ext cx="4770535" cy="4770535"/>
          </a:xfrm>
          <a:prstGeom prst="rect">
            <a:avLst/>
          </a:prstGeom>
        </p:spPr>
      </p:pic>
    </p:spTree>
    <p:extLst>
      <p:ext uri="{BB962C8B-B14F-4D97-AF65-F5344CB8AC3E}">
        <p14:creationId xmlns:p14="http://schemas.microsoft.com/office/powerpoint/2010/main" val="3869959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5C564-C8B7-97C7-031D-39B86CC8B926}"/>
            </a:ext>
          </a:extLst>
        </p:cNvPr>
        <p:cNvGrpSpPr/>
        <p:nvPr/>
      </p:nvGrpSpPr>
      <p:grpSpPr>
        <a:xfrm>
          <a:off x="0" y="0"/>
          <a:ext cx="0" cy="0"/>
          <a:chOff x="0" y="0"/>
          <a:chExt cx="0" cy="0"/>
        </a:xfrm>
      </p:grpSpPr>
      <p:pic>
        <p:nvPicPr>
          <p:cNvPr id="9" name="Obraz 8" descr="Obraz zawierający Grafika, projekt graficzny&#10;&#10;Opis wygenerowany automatycznie">
            <a:extLst>
              <a:ext uri="{FF2B5EF4-FFF2-40B4-BE49-F238E27FC236}">
                <a16:creationId xmlns:a16="http://schemas.microsoft.com/office/drawing/2014/main" id="{21005921-C10C-1B24-2960-4AC5CDB9A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181" y="169565"/>
            <a:ext cx="2263147" cy="632365"/>
          </a:xfrm>
          <a:prstGeom prst="rect">
            <a:avLst/>
          </a:prstGeom>
        </p:spPr>
      </p:pic>
      <p:cxnSp>
        <p:nvCxnSpPr>
          <p:cNvPr id="11" name="Łącznik prosty 10">
            <a:extLst>
              <a:ext uri="{FF2B5EF4-FFF2-40B4-BE49-F238E27FC236}">
                <a16:creationId xmlns:a16="http://schemas.microsoft.com/office/drawing/2014/main" id="{04A51ACF-041E-92B7-0246-1F8F40FEC216}"/>
              </a:ext>
            </a:extLst>
          </p:cNvPr>
          <p:cNvCxnSpPr>
            <a:cxnSpLocks/>
          </p:cNvCxnSpPr>
          <p:nvPr/>
        </p:nvCxnSpPr>
        <p:spPr>
          <a:xfrm>
            <a:off x="774118" y="6407034"/>
            <a:ext cx="10555298" cy="0"/>
          </a:xfrm>
          <a:prstGeom prst="line">
            <a:avLst/>
          </a:prstGeom>
          <a:ln w="19050">
            <a:solidFill>
              <a:srgbClr val="1C166F"/>
            </a:solidFill>
          </a:ln>
        </p:spPr>
        <p:style>
          <a:lnRef idx="2">
            <a:schemeClr val="accent1"/>
          </a:lnRef>
          <a:fillRef idx="0">
            <a:schemeClr val="accent1"/>
          </a:fillRef>
          <a:effectRef idx="1">
            <a:schemeClr val="accent1"/>
          </a:effectRef>
          <a:fontRef idx="minor">
            <a:schemeClr val="tx1"/>
          </a:fontRef>
        </p:style>
      </p:cxnSp>
      <p:sp>
        <p:nvSpPr>
          <p:cNvPr id="16" name="pole tekstowe 15">
            <a:extLst>
              <a:ext uri="{FF2B5EF4-FFF2-40B4-BE49-F238E27FC236}">
                <a16:creationId xmlns:a16="http://schemas.microsoft.com/office/drawing/2014/main" id="{9C5F99B7-FA4A-FD47-10E8-6BB929173CE8}"/>
              </a:ext>
            </a:extLst>
          </p:cNvPr>
          <p:cNvSpPr txBox="1"/>
          <p:nvPr/>
        </p:nvSpPr>
        <p:spPr>
          <a:xfrm>
            <a:off x="987552" y="6481450"/>
            <a:ext cx="6094476" cy="307777"/>
          </a:xfrm>
          <a:prstGeom prst="rect">
            <a:avLst/>
          </a:prstGeom>
          <a:noFill/>
        </p:spPr>
        <p:txBody>
          <a:bodyPr wrap="square">
            <a:spAutoFit/>
          </a:bodyPr>
          <a:lstStyle/>
          <a:p>
            <a:pPr algn="l"/>
            <a:r>
              <a:rPr lang="pl-PL" sz="1200" i="0" dirty="0">
                <a:solidFill>
                  <a:schemeClr val="tx1">
                    <a:lumMod val="50000"/>
                    <a:lumOff val="50000"/>
                  </a:schemeClr>
                </a:solidFill>
                <a:effectLst/>
              </a:rPr>
              <a:t>RYTM TRADE Sp. z o.o. | ul. Strefowa 14 | 43-100 Tychy | Polska</a:t>
            </a:r>
            <a:r>
              <a:rPr lang="pl-PL" sz="1400" b="1" i="0" dirty="0">
                <a:solidFill>
                  <a:srgbClr val="151B46"/>
                </a:solidFill>
                <a:effectLst/>
              </a:rPr>
              <a:t> </a:t>
            </a:r>
          </a:p>
        </p:txBody>
      </p:sp>
      <p:sp>
        <p:nvSpPr>
          <p:cNvPr id="4" name="pole tekstowe 3">
            <a:extLst>
              <a:ext uri="{FF2B5EF4-FFF2-40B4-BE49-F238E27FC236}">
                <a16:creationId xmlns:a16="http://schemas.microsoft.com/office/drawing/2014/main" id="{CA144D47-B668-E933-62FB-A017E9A3F484}"/>
              </a:ext>
            </a:extLst>
          </p:cNvPr>
          <p:cNvSpPr txBox="1"/>
          <p:nvPr/>
        </p:nvSpPr>
        <p:spPr>
          <a:xfrm>
            <a:off x="578241" y="1065340"/>
            <a:ext cx="8126452" cy="4524315"/>
          </a:xfrm>
          <a:prstGeom prst="rect">
            <a:avLst/>
          </a:prstGeom>
          <a:noFill/>
        </p:spPr>
        <p:txBody>
          <a:bodyPr wrap="square">
            <a:spAutoFit/>
          </a:bodyPr>
          <a:lstStyle/>
          <a:p>
            <a:r>
              <a:rPr lang="pl-PL" sz="1600" dirty="0">
                <a:latin typeface="Avenir Next LT Pro" panose="020B0504020202020204" pitchFamily="34" charset="-18"/>
              </a:rPr>
              <a:t>Spray do pielęgnacji stali nierdzewnej </a:t>
            </a:r>
            <a:r>
              <a:rPr lang="pl-PL" sz="1600" b="1" dirty="0">
                <a:latin typeface="Avenir Next LT Pro" panose="020B0504020202020204" pitchFamily="34" charset="-18"/>
              </a:rPr>
              <a:t>na bazie emulsji wodnej</a:t>
            </a:r>
            <a:r>
              <a:rPr lang="pl-PL" sz="1600" dirty="0">
                <a:latin typeface="Avenir Next LT Pro" panose="020B0504020202020204" pitchFamily="34" charset="-18"/>
              </a:rPr>
              <a:t> został specjalnie opracowany do czyszczenia, ochrony i pielęgnacji matowych i satynowanych powierzchni ze stali nierdzewnej.</a:t>
            </a:r>
          </a:p>
          <a:p>
            <a:r>
              <a:rPr lang="pl-PL" sz="1600" dirty="0">
                <a:latin typeface="Avenir Next LT Pro" panose="020B0504020202020204" pitchFamily="34" charset="-18"/>
              </a:rPr>
              <a:t> </a:t>
            </a:r>
          </a:p>
          <a:p>
            <a:r>
              <a:rPr lang="pl-PL" sz="1600" dirty="0">
                <a:latin typeface="Avenir Next LT Pro" panose="020B0504020202020204" pitchFamily="34" charset="-18"/>
              </a:rPr>
              <a:t>Charakterystyka:</a:t>
            </a:r>
          </a:p>
          <a:p>
            <a:r>
              <a:rPr lang="pl-PL" sz="1600" dirty="0">
                <a:latin typeface="Avenir Next LT Pro" panose="020B0504020202020204" pitchFamily="34" charset="-18"/>
              </a:rPr>
              <a:t>Zastosowanie wewnątrz, jak i na zewnątrz</a:t>
            </a:r>
          </a:p>
          <a:p>
            <a:r>
              <a:rPr lang="pl-PL" sz="1600" dirty="0">
                <a:latin typeface="Avenir Next LT Pro" panose="020B0504020202020204" pitchFamily="34" charset="-18"/>
              </a:rPr>
              <a:t>Ma działanie antystatyczne</a:t>
            </a:r>
          </a:p>
          <a:p>
            <a:r>
              <a:rPr lang="pl-PL" sz="1600" dirty="0">
                <a:latin typeface="Avenir Next LT Pro" panose="020B0504020202020204" pitchFamily="34" charset="-18"/>
              </a:rPr>
              <a:t>Chroni przed matowieniem w dłuższej perspektywie.</a:t>
            </a:r>
          </a:p>
          <a:p>
            <a:r>
              <a:rPr lang="pl-PL" sz="1600" dirty="0">
                <a:latin typeface="Avenir Next LT Pro" panose="020B0504020202020204" pitchFamily="34" charset="-18"/>
              </a:rPr>
              <a:t>Zapewnia długotrwały połysk</a:t>
            </a:r>
          </a:p>
          <a:p>
            <a:r>
              <a:rPr lang="pl-PL" sz="1600" dirty="0">
                <a:latin typeface="Avenir Next LT Pro" panose="020B0504020202020204" pitchFamily="34" charset="-18"/>
              </a:rPr>
              <a:t>Nie zawiera silikonu </a:t>
            </a:r>
          </a:p>
          <a:p>
            <a:r>
              <a:rPr lang="pl-PL" sz="1600" dirty="0">
                <a:latin typeface="Avenir Next LT Pro" panose="020B0504020202020204" pitchFamily="34" charset="-18"/>
              </a:rPr>
              <a:t>Do matowego aluminium, miedzi lub mosiądzu</a:t>
            </a:r>
          </a:p>
          <a:p>
            <a:endParaRPr lang="pl-PL" sz="1600" dirty="0">
              <a:latin typeface="Avenir Next LT Pro" panose="020B0504020202020204" pitchFamily="34" charset="-18"/>
            </a:endParaRPr>
          </a:p>
          <a:p>
            <a:r>
              <a:rPr lang="pl-PL" sz="1600" dirty="0">
                <a:latin typeface="Avenir Next LT Pro" panose="020B0504020202020204" pitchFamily="34" charset="-18"/>
              </a:rPr>
              <a:t>Zastosowania:</a:t>
            </a:r>
          </a:p>
          <a:p>
            <a:r>
              <a:rPr lang="pl-PL" sz="1600" dirty="0">
                <a:latin typeface="Avenir Next LT Pro" panose="020B0504020202020204" pitchFamily="34" charset="-18"/>
              </a:rPr>
              <a:t>Usuwa osady wapienne, blokuje wzrost mikroorganizmów, czyści i konserwuje pozostawiając długotrwałą warstwę ochronną, która odpycha wodę i zapobiega przyleganiu nowych zabrudzeń. </a:t>
            </a:r>
          </a:p>
          <a:p>
            <a:r>
              <a:rPr lang="pl-PL" sz="1600" dirty="0">
                <a:latin typeface="Avenir Next LT Pro" panose="020B0504020202020204" pitchFamily="34" charset="-18"/>
              </a:rPr>
              <a:t>W obszarach zewnętrznych np. poręcze, balustrady, lampy i wiele innych konstrukcji i  elementów. (baseny, kąpieliska itp.)</a:t>
            </a:r>
          </a:p>
        </p:txBody>
      </p:sp>
      <p:sp>
        <p:nvSpPr>
          <p:cNvPr id="6" name="pole tekstowe 5">
            <a:extLst>
              <a:ext uri="{FF2B5EF4-FFF2-40B4-BE49-F238E27FC236}">
                <a16:creationId xmlns:a16="http://schemas.microsoft.com/office/drawing/2014/main" id="{A180AA62-EBE5-05DB-E778-38888A33319B}"/>
              </a:ext>
            </a:extLst>
          </p:cNvPr>
          <p:cNvSpPr txBox="1"/>
          <p:nvPr/>
        </p:nvSpPr>
        <p:spPr>
          <a:xfrm>
            <a:off x="578241" y="344594"/>
            <a:ext cx="8505594" cy="646331"/>
          </a:xfrm>
          <a:prstGeom prst="rect">
            <a:avLst/>
          </a:prstGeom>
          <a:noFill/>
        </p:spPr>
        <p:txBody>
          <a:bodyPr wrap="square">
            <a:spAutoFit/>
          </a:bodyPr>
          <a:lstStyle/>
          <a:p>
            <a:r>
              <a:rPr lang="pl-PL" b="1" dirty="0">
                <a:latin typeface="Avenir Next LT Pro" panose="020B0504020202020204" pitchFamily="34" charset="-18"/>
              </a:rPr>
              <a:t>INOX CARE &amp; POLISH                                                                                                                                                 </a:t>
            </a:r>
            <a:r>
              <a:rPr lang="pl-PL" dirty="0">
                <a:latin typeface="Avenir Next LT Pro" panose="020B0504020202020204" pitchFamily="34" charset="-18"/>
              </a:rPr>
              <a:t>EMULSJA CZYSZCZĄCO-KONSERWUJĄCA DO STALI NIERDZEWNYCH </a:t>
            </a:r>
          </a:p>
        </p:txBody>
      </p:sp>
      <p:pic>
        <p:nvPicPr>
          <p:cNvPr id="5" name="Obraz 4" descr="Obraz zawierający tekst, Roztwór, Kosmetyka, butelka&#10;&#10;Opis wygenerowany automatycznie">
            <a:extLst>
              <a:ext uri="{FF2B5EF4-FFF2-40B4-BE49-F238E27FC236}">
                <a16:creationId xmlns:a16="http://schemas.microsoft.com/office/drawing/2014/main" id="{2B9CDDA8-83CB-B93F-2DCE-FB2E020C26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5928" y="642485"/>
            <a:ext cx="4986528" cy="4986528"/>
          </a:xfrm>
          <a:prstGeom prst="rect">
            <a:avLst/>
          </a:prstGeom>
        </p:spPr>
      </p:pic>
      <p:sp>
        <p:nvSpPr>
          <p:cNvPr id="8" name="pole tekstowe 7">
            <a:extLst>
              <a:ext uri="{FF2B5EF4-FFF2-40B4-BE49-F238E27FC236}">
                <a16:creationId xmlns:a16="http://schemas.microsoft.com/office/drawing/2014/main" id="{DF9EA171-4D09-B7FE-2721-BACC7DD49299}"/>
              </a:ext>
            </a:extLst>
          </p:cNvPr>
          <p:cNvSpPr txBox="1"/>
          <p:nvPr/>
        </p:nvSpPr>
        <p:spPr>
          <a:xfrm>
            <a:off x="9286604" y="5629013"/>
            <a:ext cx="2386584" cy="738664"/>
          </a:xfrm>
          <a:prstGeom prst="rect">
            <a:avLst/>
          </a:prstGeom>
          <a:noFill/>
        </p:spPr>
        <p:txBody>
          <a:bodyPr wrap="square">
            <a:spAutoFit/>
          </a:bodyPr>
          <a:lstStyle/>
          <a:p>
            <a:r>
              <a:rPr lang="pl-PL" sz="1400" dirty="0">
                <a:latin typeface="Avenir Next LT Pro" panose="020B0504020202020204" pitchFamily="34" charset="-18"/>
              </a:rPr>
              <a:t>Budownictwo | Przemysł | Motoryzacja</a:t>
            </a:r>
          </a:p>
          <a:p>
            <a:r>
              <a:rPr lang="pl-PL" sz="1400" dirty="0">
                <a:latin typeface="Avenir Next LT Pro" panose="020B0504020202020204" pitchFamily="34" charset="-18"/>
              </a:rPr>
              <a:t>Dom i ogród</a:t>
            </a:r>
          </a:p>
        </p:txBody>
      </p:sp>
    </p:spTree>
    <p:extLst>
      <p:ext uri="{BB962C8B-B14F-4D97-AF65-F5344CB8AC3E}">
        <p14:creationId xmlns:p14="http://schemas.microsoft.com/office/powerpoint/2010/main" val="2226790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321D6-C45F-40F5-5425-932F45A2DDEF}"/>
            </a:ext>
          </a:extLst>
        </p:cNvPr>
        <p:cNvGrpSpPr/>
        <p:nvPr/>
      </p:nvGrpSpPr>
      <p:grpSpPr>
        <a:xfrm>
          <a:off x="0" y="0"/>
          <a:ext cx="0" cy="0"/>
          <a:chOff x="0" y="0"/>
          <a:chExt cx="0" cy="0"/>
        </a:xfrm>
      </p:grpSpPr>
      <p:pic>
        <p:nvPicPr>
          <p:cNvPr id="9" name="Obraz 8" descr="Obraz zawierający Grafika, projekt graficzny&#10;&#10;Opis wygenerowany automatycznie">
            <a:extLst>
              <a:ext uri="{FF2B5EF4-FFF2-40B4-BE49-F238E27FC236}">
                <a16:creationId xmlns:a16="http://schemas.microsoft.com/office/drawing/2014/main" id="{56BF4198-3FAD-CC24-D052-FA3A1907B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5181" y="169565"/>
            <a:ext cx="2263147" cy="632365"/>
          </a:xfrm>
          <a:prstGeom prst="rect">
            <a:avLst/>
          </a:prstGeom>
        </p:spPr>
      </p:pic>
      <p:cxnSp>
        <p:nvCxnSpPr>
          <p:cNvPr id="11" name="Łącznik prosty 10">
            <a:extLst>
              <a:ext uri="{FF2B5EF4-FFF2-40B4-BE49-F238E27FC236}">
                <a16:creationId xmlns:a16="http://schemas.microsoft.com/office/drawing/2014/main" id="{D7C06C13-C7CE-25B6-9331-60AC1CFD4720}"/>
              </a:ext>
            </a:extLst>
          </p:cNvPr>
          <p:cNvCxnSpPr>
            <a:cxnSpLocks/>
          </p:cNvCxnSpPr>
          <p:nvPr/>
        </p:nvCxnSpPr>
        <p:spPr>
          <a:xfrm>
            <a:off x="774118" y="6407034"/>
            <a:ext cx="10555298" cy="0"/>
          </a:xfrm>
          <a:prstGeom prst="line">
            <a:avLst/>
          </a:prstGeom>
          <a:ln w="19050">
            <a:solidFill>
              <a:srgbClr val="1C166F"/>
            </a:solidFill>
          </a:ln>
        </p:spPr>
        <p:style>
          <a:lnRef idx="2">
            <a:schemeClr val="accent1"/>
          </a:lnRef>
          <a:fillRef idx="0">
            <a:schemeClr val="accent1"/>
          </a:fillRef>
          <a:effectRef idx="1">
            <a:schemeClr val="accent1"/>
          </a:effectRef>
          <a:fontRef idx="minor">
            <a:schemeClr val="tx1"/>
          </a:fontRef>
        </p:style>
      </p:cxnSp>
      <p:sp>
        <p:nvSpPr>
          <p:cNvPr id="16" name="pole tekstowe 15">
            <a:extLst>
              <a:ext uri="{FF2B5EF4-FFF2-40B4-BE49-F238E27FC236}">
                <a16:creationId xmlns:a16="http://schemas.microsoft.com/office/drawing/2014/main" id="{0C602617-B1DE-3DDD-B19B-8E58E25D5081}"/>
              </a:ext>
            </a:extLst>
          </p:cNvPr>
          <p:cNvSpPr txBox="1"/>
          <p:nvPr/>
        </p:nvSpPr>
        <p:spPr>
          <a:xfrm>
            <a:off x="987552" y="6481450"/>
            <a:ext cx="6094476" cy="307777"/>
          </a:xfrm>
          <a:prstGeom prst="rect">
            <a:avLst/>
          </a:prstGeom>
          <a:noFill/>
        </p:spPr>
        <p:txBody>
          <a:bodyPr wrap="square">
            <a:spAutoFit/>
          </a:bodyPr>
          <a:lstStyle/>
          <a:p>
            <a:pPr algn="l"/>
            <a:r>
              <a:rPr lang="pl-PL" sz="1200" i="0" dirty="0">
                <a:solidFill>
                  <a:schemeClr val="tx1">
                    <a:lumMod val="50000"/>
                    <a:lumOff val="50000"/>
                  </a:schemeClr>
                </a:solidFill>
                <a:effectLst/>
              </a:rPr>
              <a:t>RYTM TRADE Sp. z o.o. | ul. Strefowa 14 | 43-100 Tychy | Polska</a:t>
            </a:r>
            <a:r>
              <a:rPr lang="pl-PL" sz="1400" b="1" i="0" dirty="0">
                <a:solidFill>
                  <a:srgbClr val="151B46"/>
                </a:solidFill>
                <a:effectLst/>
              </a:rPr>
              <a:t> </a:t>
            </a:r>
          </a:p>
        </p:txBody>
      </p:sp>
      <p:pic>
        <p:nvPicPr>
          <p:cNvPr id="4" name="Obraz 3" descr="Obraz zawierający woda, jezioro, odbicie, na wolnym powietrzu&#10;&#10;Opis wygenerowany automatycznie">
            <a:extLst>
              <a:ext uri="{FF2B5EF4-FFF2-40B4-BE49-F238E27FC236}">
                <a16:creationId xmlns:a16="http://schemas.microsoft.com/office/drawing/2014/main" id="{829F84E8-0F82-9C97-F37B-6DC3F46B6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53569" y="1895857"/>
            <a:ext cx="4169662" cy="3127247"/>
          </a:xfrm>
          <a:prstGeom prst="rect">
            <a:avLst/>
          </a:prstGeom>
        </p:spPr>
      </p:pic>
      <p:pic>
        <p:nvPicPr>
          <p:cNvPr id="6" name="Obraz 5" descr="Obraz zawierający materiał, fontanna&#10;&#10;Opis wygenerowany automatycznie przy średnim poziomie pewności">
            <a:extLst>
              <a:ext uri="{FF2B5EF4-FFF2-40B4-BE49-F238E27FC236}">
                <a16:creationId xmlns:a16="http://schemas.microsoft.com/office/drawing/2014/main" id="{F4436B8D-BDD9-2C01-9913-C2EF1B4C8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794761" y="1895857"/>
            <a:ext cx="4169662" cy="3127247"/>
          </a:xfrm>
          <a:prstGeom prst="rect">
            <a:avLst/>
          </a:prstGeom>
        </p:spPr>
      </p:pic>
      <p:sp>
        <p:nvSpPr>
          <p:cNvPr id="7" name="pole tekstowe 6">
            <a:extLst>
              <a:ext uri="{FF2B5EF4-FFF2-40B4-BE49-F238E27FC236}">
                <a16:creationId xmlns:a16="http://schemas.microsoft.com/office/drawing/2014/main" id="{D1984A44-E8CC-1150-E9B7-761A9FDD76B8}"/>
              </a:ext>
            </a:extLst>
          </p:cNvPr>
          <p:cNvSpPr txBox="1"/>
          <p:nvPr/>
        </p:nvSpPr>
        <p:spPr>
          <a:xfrm>
            <a:off x="874776" y="366207"/>
            <a:ext cx="6663690" cy="384721"/>
          </a:xfrm>
          <a:prstGeom prst="rect">
            <a:avLst/>
          </a:prstGeom>
          <a:noFill/>
        </p:spPr>
        <p:txBody>
          <a:bodyPr wrap="square">
            <a:spAutoFit/>
          </a:bodyPr>
          <a:lstStyle/>
          <a:p>
            <a:r>
              <a:rPr lang="pl-PL" sz="1900" b="1" dirty="0"/>
              <a:t>Jak poradzić sobie z ciężkim zwapnieniem.</a:t>
            </a:r>
            <a:endParaRPr lang="pl-PL" sz="3600" b="1" dirty="0"/>
          </a:p>
        </p:txBody>
      </p:sp>
      <p:pic>
        <p:nvPicPr>
          <p:cNvPr id="8" name="Obraz 7">
            <a:extLst>
              <a:ext uri="{FF2B5EF4-FFF2-40B4-BE49-F238E27FC236}">
                <a16:creationId xmlns:a16="http://schemas.microsoft.com/office/drawing/2014/main" id="{34C3EDFD-A7C7-D0B7-8387-F3495BB231B2}"/>
              </a:ext>
            </a:extLst>
          </p:cNvPr>
          <p:cNvPicPr>
            <a:picLocks noChangeAspect="1"/>
          </p:cNvPicPr>
          <p:nvPr/>
        </p:nvPicPr>
        <p:blipFill>
          <a:blip r:embed="rId5"/>
          <a:stretch>
            <a:fillRect/>
          </a:stretch>
        </p:blipFill>
        <p:spPr>
          <a:xfrm>
            <a:off x="7754112" y="1374643"/>
            <a:ext cx="3127245" cy="4169660"/>
          </a:xfrm>
          <a:prstGeom prst="rect">
            <a:avLst/>
          </a:prstGeom>
        </p:spPr>
      </p:pic>
      <p:sp>
        <p:nvSpPr>
          <p:cNvPr id="10" name="pole tekstowe 9">
            <a:extLst>
              <a:ext uri="{FF2B5EF4-FFF2-40B4-BE49-F238E27FC236}">
                <a16:creationId xmlns:a16="http://schemas.microsoft.com/office/drawing/2014/main" id="{DDB91077-21F1-BA84-562A-7D1E8642AA7C}"/>
              </a:ext>
            </a:extLst>
          </p:cNvPr>
          <p:cNvSpPr txBox="1"/>
          <p:nvPr/>
        </p:nvSpPr>
        <p:spPr>
          <a:xfrm>
            <a:off x="4315968" y="5805904"/>
            <a:ext cx="3259840" cy="384721"/>
          </a:xfrm>
          <a:prstGeom prst="rect">
            <a:avLst/>
          </a:prstGeom>
          <a:noFill/>
        </p:spPr>
        <p:txBody>
          <a:bodyPr wrap="square">
            <a:spAutoFit/>
          </a:bodyPr>
          <a:lstStyle/>
          <a:p>
            <a:r>
              <a:rPr lang="pl-PL" sz="1900" dirty="0"/>
              <a:t>Poświęcony czas = 3 minuty</a:t>
            </a:r>
            <a:endParaRPr lang="pl-PL" sz="3600" dirty="0"/>
          </a:p>
        </p:txBody>
      </p:sp>
      <p:sp>
        <p:nvSpPr>
          <p:cNvPr id="13" name="pole tekstowe 12">
            <a:extLst>
              <a:ext uri="{FF2B5EF4-FFF2-40B4-BE49-F238E27FC236}">
                <a16:creationId xmlns:a16="http://schemas.microsoft.com/office/drawing/2014/main" id="{C5923A7F-BDB3-3991-2814-D22958549D9F}"/>
              </a:ext>
            </a:extLst>
          </p:cNvPr>
          <p:cNvSpPr txBox="1"/>
          <p:nvPr/>
        </p:nvSpPr>
        <p:spPr>
          <a:xfrm>
            <a:off x="4673727" y="847650"/>
            <a:ext cx="2594610" cy="338554"/>
          </a:xfrm>
          <a:prstGeom prst="rect">
            <a:avLst/>
          </a:prstGeom>
          <a:noFill/>
        </p:spPr>
        <p:txBody>
          <a:bodyPr wrap="square">
            <a:spAutoFit/>
          </a:bodyPr>
          <a:lstStyle/>
          <a:p>
            <a:r>
              <a:rPr lang="pl-PL" sz="1600" b="1" dirty="0">
                <a:solidFill>
                  <a:srgbClr val="1B156C"/>
                </a:solidFill>
                <a:latin typeface="Avenir Next LT Pro" panose="020B0504020202020204" pitchFamily="34" charset="-18"/>
              </a:rPr>
              <a:t>INOX CARE &amp; POLISH</a:t>
            </a:r>
            <a:endParaRPr lang="pl-PL" sz="1600" dirty="0">
              <a:solidFill>
                <a:srgbClr val="1B156C"/>
              </a:solidFill>
            </a:endParaRPr>
          </a:p>
        </p:txBody>
      </p:sp>
    </p:spTree>
    <p:extLst>
      <p:ext uri="{BB962C8B-B14F-4D97-AF65-F5344CB8AC3E}">
        <p14:creationId xmlns:p14="http://schemas.microsoft.com/office/powerpoint/2010/main" val="2489779238"/>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7478</TotalTime>
  <Words>1016</Words>
  <Application>Microsoft Office PowerPoint</Application>
  <PresentationFormat>Panoramiczny</PresentationFormat>
  <Paragraphs>86</Paragraphs>
  <Slides>10</Slides>
  <Notes>0</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10</vt:i4>
      </vt:variant>
    </vt:vector>
  </HeadingPairs>
  <TitlesOfParts>
    <vt:vector size="17" baseType="lpstr">
      <vt:lpstr>Aptos</vt:lpstr>
      <vt:lpstr>Aptos Display</vt:lpstr>
      <vt:lpstr>Arial</vt:lpstr>
      <vt:lpstr>Avenir Next LT Pro</vt:lpstr>
      <vt:lpstr>Avenir Next LT Pro Demi</vt:lpstr>
      <vt:lpstr>Wingdings</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sbukowicki@rytmtrade.com</dc:creator>
  <cp:lastModifiedBy>sbukowicki@rytmtrade.com</cp:lastModifiedBy>
  <cp:revision>41</cp:revision>
  <cp:lastPrinted>2024-10-28T11:32:27Z</cp:lastPrinted>
  <dcterms:created xsi:type="dcterms:W3CDTF">2024-10-23T11:11:35Z</dcterms:created>
  <dcterms:modified xsi:type="dcterms:W3CDTF">2024-10-28T15:50:29Z</dcterms:modified>
</cp:coreProperties>
</file>